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23"/>
  </p:notesMasterIdLst>
  <p:sldIdLst>
    <p:sldId id="265" r:id="rId4"/>
    <p:sldId id="307" r:id="rId5"/>
    <p:sldId id="306" r:id="rId6"/>
    <p:sldId id="312" r:id="rId7"/>
    <p:sldId id="288" r:id="rId8"/>
    <p:sldId id="303" r:id="rId9"/>
    <p:sldId id="310" r:id="rId10"/>
    <p:sldId id="273" r:id="rId11"/>
    <p:sldId id="311" r:id="rId12"/>
    <p:sldId id="279" r:id="rId13"/>
    <p:sldId id="284" r:id="rId14"/>
    <p:sldId id="31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4"/>
    <p:sldId id="334" r:id="rId25"/>
    <p:sldId id="335" r:id="rId26"/>
    <p:sldId id="336" r:id="rId27"/>
    <p:sldId id="355" r:id="rId28"/>
    <p:sldId id="369" r:id="rId29"/>
    <p:sldId id="367" r:id="rId30"/>
    <p:sldId id="339" r:id="rId31"/>
    <p:sldId id="347" r:id="rId32"/>
    <p:sldId id="371" r:id="rId33"/>
    <p:sldId id="375" r:id="rId34"/>
    <p:sldId id="378" r:id="rId35"/>
    <p:sldId id="379" r:id="rId36"/>
    <p:sldId id="380" r:id="rId37"/>
    <p:sldId id="381" r:id="rId38"/>
    <p:sldId id="384" r:id="rId39"/>
    <p:sldId id="385" r:id="rId40"/>
    <p:sldId id="386" r:id="rId41"/>
    <p:sldId id="387" r:id="rId42"/>
    <p:sldId id="388" r:id="rId43"/>
    <p:sldId id="389" r:id="rId44"/>
    <p:sldId id="390" r:id="rId45"/>
    <p:sldId id="391" r:id="rId46"/>
    <p:sldId id="309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FEF8"/>
    <a:srgbClr val="01C3BE"/>
    <a:srgbClr val="01EDE7"/>
    <a:srgbClr val="F8425C"/>
    <a:srgbClr val="226878"/>
    <a:srgbClr val="16444E"/>
    <a:srgbClr val="007673"/>
    <a:srgbClr val="01B3AF"/>
    <a:srgbClr val="019D99"/>
    <a:srgbClr val="01CB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38"/>
      </p:cViewPr>
      <p:guideLst>
        <p:guide orient="horz" pos="1752"/>
        <p:guide pos="3863"/>
        <p:guide pos="6811"/>
        <p:guide pos="1096"/>
        <p:guide orient="horz" pos="2137"/>
        <p:guide pos="2865"/>
        <p:guide orient="horz" pos="15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5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6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2846057941276"/>
          <c:y val="0.0797342401271981"/>
          <c:w val="0.520487362590505"/>
          <c:h val="0.7807308396502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>
                <a:lumMod val="75000"/>
                <a:alpha val="70000"/>
              </a:schemeClr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1">
                  <a:lumMod val="75000"/>
                  <a:alpha val="70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75000"/>
                  <a:alpha val="70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1">
                  <a:lumMod val="75000"/>
                  <a:alpha val="70000"/>
                </a:schemeClr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75000"/>
                  <a:alpha val="70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2846057941276"/>
          <c:y val="0.0797342401271981"/>
          <c:w val="0.520487362590505"/>
          <c:h val="0.7807308396502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01EDE7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85000"/>
                  <a:alpha val="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1">
                  <a:lumMod val="85000"/>
                  <a:alpha val="0"/>
                </a:schemeClr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85000"/>
                  <a:alpha val="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0.625</c:v>
                </c:pt>
                <c:pt idx="1">
                  <c:v>0.375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2846057941276"/>
          <c:y val="0.0797342401271981"/>
          <c:w val="0.520487362590505"/>
          <c:h val="0.7807308396502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>
                <a:lumMod val="75000"/>
                <a:alpha val="70000"/>
              </a:schemeClr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1">
                  <a:lumMod val="75000"/>
                  <a:alpha val="70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75000"/>
                  <a:alpha val="70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1">
                  <a:lumMod val="75000"/>
                  <a:alpha val="70000"/>
                </a:schemeClr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75000"/>
                  <a:alpha val="70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2846057941276"/>
          <c:y val="0.0797342401271981"/>
          <c:w val="0.520487362590505"/>
          <c:h val="0.7807308396502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01EDE7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85000"/>
                  <a:alpha val="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1">
                  <a:lumMod val="85000"/>
                  <a:alpha val="0"/>
                </a:schemeClr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85000"/>
                  <a:alpha val="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37</c:v>
                </c:pt>
                <c:pt idx="1">
                  <c:v>25</c:v>
                </c:pt>
                <c:pt idx="2">
                  <c:v>28</c:v>
                </c:pt>
                <c:pt idx="3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2846057941276"/>
          <c:y val="0.0797342401271981"/>
          <c:w val="0.520487362590505"/>
          <c:h val="0.7807308396502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>
                <a:lumMod val="75000"/>
                <a:alpha val="70000"/>
              </a:schemeClr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1">
                  <a:lumMod val="75000"/>
                  <a:alpha val="70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75000"/>
                  <a:alpha val="70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1">
                  <a:lumMod val="75000"/>
                  <a:alpha val="70000"/>
                </a:schemeClr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75000"/>
                  <a:alpha val="70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2846057941276"/>
          <c:y val="0.0797342401271981"/>
          <c:w val="0.520487362590505"/>
          <c:h val="0.7807308396502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01EDE7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85000"/>
                  <a:alpha val="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1">
                  <a:lumMod val="85000"/>
                  <a:alpha val="0"/>
                </a:schemeClr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85000"/>
                  <a:alpha val="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3.4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2846057941276"/>
          <c:y val="0.0797342401271981"/>
          <c:w val="0.520487362590505"/>
          <c:h val="0.7807308396502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>
                <a:lumMod val="75000"/>
                <a:alpha val="70000"/>
              </a:schemeClr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1">
                  <a:lumMod val="75000"/>
                  <a:alpha val="70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75000"/>
                  <a:alpha val="70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1">
                  <a:lumMod val="75000"/>
                  <a:alpha val="70000"/>
                </a:schemeClr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75000"/>
                  <a:alpha val="70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2846057941276"/>
          <c:y val="0.0797342401271981"/>
          <c:w val="0.520487362590505"/>
          <c:h val="0.7807308396502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01EDE7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85000"/>
                  <a:alpha val="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1">
                  <a:lumMod val="85000"/>
                  <a:alpha val="0"/>
                </a:schemeClr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85000"/>
                  <a:alpha val="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3.4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19093-6FC6-4AB5-A8F1-83D2F21D23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25E-56EF-4C8E-B1E7-9779EAF5AF1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3894-88ED-4DF3-AD03-C7E2D277A1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3894-88ED-4DF3-AD03-C7E2D277A1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278F3894-88ED-4DF3-AD03-C7E2D277A103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11D6D10-2B96-4D30-B08F-C5CD7236479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278F3894-88ED-4DF3-AD03-C7E2D277A103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11D6D10-2B96-4D30-B08F-C5CD7236479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49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278F3894-88ED-4DF3-AD03-C7E2D277A103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11D6D10-2B96-4D30-B08F-C5CD7236479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278F3894-88ED-4DF3-AD03-C7E2D277A103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11D6D10-2B96-4D30-B08F-C5CD7236479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278F3894-88ED-4DF3-AD03-C7E2D277A103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11D6D10-2B96-4D30-B08F-C5CD7236479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flip="none" rotWithShape="1">
          <a:gsLst>
            <a:gs pos="0">
              <a:srgbClr val="212847"/>
            </a:gs>
            <a:gs pos="37000">
              <a:srgbClr val="2B7583"/>
            </a:gs>
            <a:gs pos="100000">
              <a:srgbClr val="1D6769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278F3894-88ED-4DF3-AD03-C7E2D277A103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C11D6D10-2B96-4D30-B08F-C5CD7236479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278F3894-88ED-4DF3-AD03-C7E2D277A103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11D6D10-2B96-4D30-B08F-C5CD7236479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278F3894-88ED-4DF3-AD03-C7E2D277A103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11D6D10-2B96-4D30-B08F-C5CD7236479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278F3894-88ED-4DF3-AD03-C7E2D277A103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11D6D10-2B96-4D30-B08F-C5CD7236479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3894-88ED-4DF3-AD03-C7E2D277A1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278F3894-88ED-4DF3-AD03-C7E2D277A103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11D6D10-2B96-4D30-B08F-C5CD7236479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49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3894-88ED-4DF3-AD03-C7E2D277A1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3894-88ED-4DF3-AD03-C7E2D277A1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3894-88ED-4DF3-AD03-C7E2D277A1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flip="none" rotWithShape="1">
          <a:gsLst>
            <a:gs pos="0">
              <a:srgbClr val="212847"/>
            </a:gs>
            <a:gs pos="37000">
              <a:srgbClr val="2B7583"/>
            </a:gs>
            <a:gs pos="100000">
              <a:srgbClr val="1D6769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3894-88ED-4DF3-AD03-C7E2D277A1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3894-88ED-4DF3-AD03-C7E2D277A1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3894-88ED-4DF3-AD03-C7E2D277A1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6D10-2B96-4D30-B08F-C5CD723647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F3894-88ED-4DF3-AD03-C7E2D277A1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D6D10-2B96-4D30-B08F-C5CD7236479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 indent="-2286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278F3894-88ED-4DF3-AD03-C7E2D277A103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C11D6D10-2B96-4D30-B08F-C5CD7236479B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0" Type="http://schemas.openxmlformats.org/officeDocument/2006/relationships/slideLayout" Target="../slideLayouts/slideLayout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themeOverride" Target="../theme/themeOverride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9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9.xml"/><Relationship Id="rId4" Type="http://schemas.openxmlformats.org/officeDocument/2006/relationships/themeOverride" Target="../theme/themeOverride9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9.xml"/><Relationship Id="rId3" Type="http://schemas.openxmlformats.org/officeDocument/2006/relationships/themeOverride" Target="../theme/themeOverride10.xml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9.xml"/><Relationship Id="rId5" Type="http://schemas.openxmlformats.org/officeDocument/2006/relationships/themeOverride" Target="../theme/themeOverride11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9.xml"/><Relationship Id="rId2" Type="http://schemas.openxmlformats.org/officeDocument/2006/relationships/themeOverride" Target="../theme/themeOverride12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9.xml"/><Relationship Id="rId3" Type="http://schemas.openxmlformats.org/officeDocument/2006/relationships/themeOverride" Target="../theme/themeOverride13.xml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9.xml"/><Relationship Id="rId2" Type="http://schemas.openxmlformats.org/officeDocument/2006/relationships/themeOverride" Target="../theme/themeOverride14.xml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9.xml"/><Relationship Id="rId5" Type="http://schemas.openxmlformats.org/officeDocument/2006/relationships/themeOverride" Target="../theme/themeOverride15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9.xml"/><Relationship Id="rId5" Type="http://schemas.openxmlformats.org/officeDocument/2006/relationships/themeOverride" Target="../theme/themeOverride16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9.xml"/><Relationship Id="rId2" Type="http://schemas.openxmlformats.org/officeDocument/2006/relationships/themeOverride" Target="../theme/themeOverride17.xml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9.xml"/><Relationship Id="rId3" Type="http://schemas.openxmlformats.org/officeDocument/2006/relationships/themeOverride" Target="../theme/themeOverride18.xml"/><Relationship Id="rId2" Type="http://schemas.openxmlformats.org/officeDocument/2006/relationships/image" Target="../media/image27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9.xml"/><Relationship Id="rId4" Type="http://schemas.openxmlformats.org/officeDocument/2006/relationships/themeOverride" Target="../theme/themeOverride19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9.xml"/><Relationship Id="rId3" Type="http://schemas.openxmlformats.org/officeDocument/2006/relationships/themeOverride" Target="../theme/themeOverride20.xml"/><Relationship Id="rId2" Type="http://schemas.openxmlformats.org/officeDocument/2006/relationships/image" Target="../media/image30.png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9.xml"/><Relationship Id="rId4" Type="http://schemas.openxmlformats.org/officeDocument/2006/relationships/themeOverride" Target="../theme/themeOverride2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9.xml"/><Relationship Id="rId5" Type="http://schemas.openxmlformats.org/officeDocument/2006/relationships/themeOverride" Target="../theme/themeOverride22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9.xml"/><Relationship Id="rId4" Type="http://schemas.openxmlformats.org/officeDocument/2006/relationships/themeOverride" Target="../theme/themeOverride23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9.xml"/><Relationship Id="rId3" Type="http://schemas.openxmlformats.org/officeDocument/2006/relationships/themeOverride" Target="../theme/themeOverride24.xml"/><Relationship Id="rId2" Type="http://schemas.openxmlformats.org/officeDocument/2006/relationships/image" Target="../media/image38.png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9.xml"/><Relationship Id="rId4" Type="http://schemas.openxmlformats.org/officeDocument/2006/relationships/themeOverride" Target="../theme/themeOverride25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9.xml"/><Relationship Id="rId2" Type="http://schemas.openxmlformats.org/officeDocument/2006/relationships/themeOverride" Target="../theme/themeOverride26.xml"/><Relationship Id="rId1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9.xml"/><Relationship Id="rId4" Type="http://schemas.openxmlformats.org/officeDocument/2006/relationships/themeOverride" Target="../theme/themeOverride27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9.xml"/><Relationship Id="rId2" Type="http://schemas.openxmlformats.org/officeDocument/2006/relationships/themeOverride" Target="../theme/themeOverride28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9.xml"/><Relationship Id="rId6" Type="http://schemas.openxmlformats.org/officeDocument/2006/relationships/themeOverride" Target="../theme/themeOverride2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9.xml"/><Relationship Id="rId5" Type="http://schemas.openxmlformats.org/officeDocument/2006/relationships/themeOverride" Target="../theme/themeOverride29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9.xml"/><Relationship Id="rId3" Type="http://schemas.openxmlformats.org/officeDocument/2006/relationships/themeOverride" Target="../theme/themeOverride30.xml"/><Relationship Id="rId2" Type="http://schemas.openxmlformats.org/officeDocument/2006/relationships/image" Target="../media/image46.png"/><Relationship Id="rId1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9.xml"/><Relationship Id="rId4" Type="http://schemas.openxmlformats.org/officeDocument/2006/relationships/themeOverride" Target="../theme/themeOverride31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9.xml"/><Relationship Id="rId6" Type="http://schemas.openxmlformats.org/officeDocument/2006/relationships/themeOverride" Target="../theme/themeOverride3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chart" Target="../charts/chart8.xml"/><Relationship Id="rId7" Type="http://schemas.openxmlformats.org/officeDocument/2006/relationships/chart" Target="../charts/chart7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5" Type="http://schemas.openxmlformats.org/officeDocument/2006/relationships/slideLayout" Target="../slideLayouts/slideLayout9.xml"/><Relationship Id="rId14" Type="http://schemas.openxmlformats.org/officeDocument/2006/relationships/themeOverride" Target="../theme/themeOverride4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7" Type="http://schemas.openxmlformats.org/officeDocument/2006/relationships/themeOverride" Target="../theme/themeOverride5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40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hemeOverride" Target="../theme/themeOverride6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A_任意多边形 18"/>
          <p:cNvSpPr/>
          <p:nvPr>
            <p:custDataLst>
              <p:tags r:id="rId2"/>
            </p:custDataLst>
          </p:nvPr>
        </p:nvSpPr>
        <p:spPr>
          <a:xfrm>
            <a:off x="7588155" y="1"/>
            <a:ext cx="4572000" cy="4595044"/>
          </a:xfrm>
          <a:custGeom>
            <a:avLst/>
            <a:gdLst>
              <a:gd name="connsiteX0" fmla="*/ 0 w 4271749"/>
              <a:gd name="connsiteY0" fmla="*/ 0 h 4285397"/>
              <a:gd name="connsiteX1" fmla="*/ 4271749 w 4271749"/>
              <a:gd name="connsiteY1" fmla="*/ 4285397 h 4285397"/>
              <a:gd name="connsiteX0-1" fmla="*/ 46 w 4271795"/>
              <a:gd name="connsiteY0-2" fmla="*/ 0 h 4285397"/>
              <a:gd name="connsiteX1-3" fmla="*/ 4271795 w 4271795"/>
              <a:gd name="connsiteY1-4" fmla="*/ 4285397 h 4285397"/>
              <a:gd name="connsiteX0-5" fmla="*/ 84 w 4271833"/>
              <a:gd name="connsiteY0-6" fmla="*/ 0 h 4286340"/>
              <a:gd name="connsiteX1-7" fmla="*/ 4271833 w 4271833"/>
              <a:gd name="connsiteY1-8" fmla="*/ 4285397 h 4286340"/>
              <a:gd name="connsiteX0-9" fmla="*/ 92 w 4271841"/>
              <a:gd name="connsiteY0-10" fmla="*/ 0 h 4285529"/>
              <a:gd name="connsiteX1-11" fmla="*/ 4271841 w 4271841"/>
              <a:gd name="connsiteY1-12" fmla="*/ 4285397 h 4285529"/>
              <a:gd name="connsiteX0-13" fmla="*/ 0 w 4271749"/>
              <a:gd name="connsiteY0-14" fmla="*/ 0 h 4285480"/>
              <a:gd name="connsiteX1-15" fmla="*/ 4271749 w 4271749"/>
              <a:gd name="connsiteY1-16" fmla="*/ 4285397 h 4285480"/>
              <a:gd name="connsiteX0-17" fmla="*/ 0 w 4271749"/>
              <a:gd name="connsiteY0-18" fmla="*/ 0 h 4287930"/>
              <a:gd name="connsiteX1-19" fmla="*/ 4271749 w 4271749"/>
              <a:gd name="connsiteY1-20" fmla="*/ 4285397 h 4287930"/>
              <a:gd name="connsiteX0-21" fmla="*/ 0 w 4271749"/>
              <a:gd name="connsiteY0-22" fmla="*/ 0 h 4289437"/>
              <a:gd name="connsiteX1-23" fmla="*/ 4271749 w 4271749"/>
              <a:gd name="connsiteY1-24" fmla="*/ 4285397 h 4289437"/>
              <a:gd name="connsiteX0-25" fmla="*/ 0 w 4271749"/>
              <a:gd name="connsiteY0-26" fmla="*/ 0 h 4293381"/>
              <a:gd name="connsiteX1-27" fmla="*/ 4271749 w 4271749"/>
              <a:gd name="connsiteY1-28" fmla="*/ 4285397 h 4293381"/>
              <a:gd name="connsiteX0-29" fmla="*/ 256 w 4272005"/>
              <a:gd name="connsiteY0-30" fmla="*/ 0 h 4293536"/>
              <a:gd name="connsiteX1-31" fmla="*/ 4272005 w 4272005"/>
              <a:gd name="connsiteY1-32" fmla="*/ 4285397 h 42935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4272005" h="4293536">
                <a:moveTo>
                  <a:pt x="256" y="0"/>
                </a:moveTo>
                <a:cubicBezTo>
                  <a:pt x="-23256" y="2077502"/>
                  <a:pt x="1571045" y="4450334"/>
                  <a:pt x="4272005" y="4285397"/>
                </a:cubicBezTo>
              </a:path>
            </a:pathLst>
          </a:custGeom>
          <a:noFill/>
          <a:ln>
            <a:gradFill>
              <a:gsLst>
                <a:gs pos="0">
                  <a:srgbClr val="3AC7CA"/>
                </a:gs>
                <a:gs pos="100000">
                  <a:srgbClr val="2A979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PA_任意多边形 19"/>
          <p:cNvSpPr/>
          <p:nvPr>
            <p:custDataLst>
              <p:tags r:id="rId3"/>
            </p:custDataLst>
          </p:nvPr>
        </p:nvSpPr>
        <p:spPr>
          <a:xfrm>
            <a:off x="0" y="13648"/>
            <a:ext cx="1665027" cy="1269242"/>
          </a:xfrm>
          <a:custGeom>
            <a:avLst/>
            <a:gdLst>
              <a:gd name="connsiteX0" fmla="*/ 1665027 w 1665027"/>
              <a:gd name="connsiteY0" fmla="*/ 0 h 1269242"/>
              <a:gd name="connsiteX1" fmla="*/ 0 w 1665027"/>
              <a:gd name="connsiteY1" fmla="*/ 1269242 h 1269242"/>
              <a:gd name="connsiteX0-1" fmla="*/ 1665027 w 1665027"/>
              <a:gd name="connsiteY0-2" fmla="*/ 0 h 1269242"/>
              <a:gd name="connsiteX1-3" fmla="*/ 0 w 1665027"/>
              <a:gd name="connsiteY1-4" fmla="*/ 1269242 h 1269242"/>
              <a:gd name="connsiteX0-5" fmla="*/ 1665027 w 1665027"/>
              <a:gd name="connsiteY0-6" fmla="*/ 0 h 1269242"/>
              <a:gd name="connsiteX1-7" fmla="*/ 0 w 1665027"/>
              <a:gd name="connsiteY1-8" fmla="*/ 1269242 h 1269242"/>
              <a:gd name="connsiteX0-9" fmla="*/ 1665027 w 1665027"/>
              <a:gd name="connsiteY0-10" fmla="*/ 0 h 1269242"/>
              <a:gd name="connsiteX1-11" fmla="*/ 0 w 1665027"/>
              <a:gd name="connsiteY1-12" fmla="*/ 1269242 h 1269242"/>
              <a:gd name="connsiteX0-13" fmla="*/ 1665027 w 1665027"/>
              <a:gd name="connsiteY0-14" fmla="*/ 0 h 1269242"/>
              <a:gd name="connsiteX1-15" fmla="*/ 0 w 1665027"/>
              <a:gd name="connsiteY1-16" fmla="*/ 1269242 h 12692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665027" h="1269242">
                <a:moveTo>
                  <a:pt x="1665027" y="0"/>
                </a:moveTo>
                <a:cubicBezTo>
                  <a:pt x="1478508" y="873457"/>
                  <a:pt x="841612" y="1269242"/>
                  <a:pt x="0" y="1269242"/>
                </a:cubicBezTo>
              </a:path>
            </a:pathLst>
          </a:custGeom>
          <a:noFill/>
          <a:ln>
            <a:solidFill>
              <a:srgbClr val="40AB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PA_椭圆 4"/>
          <p:cNvSpPr/>
          <p:nvPr>
            <p:custDataLst>
              <p:tags r:id="rId4"/>
            </p:custDataLst>
          </p:nvPr>
        </p:nvSpPr>
        <p:spPr>
          <a:xfrm>
            <a:off x="4121576" y="867914"/>
            <a:ext cx="3967936" cy="3967936"/>
          </a:xfrm>
          <a:prstGeom prst="ellipse">
            <a:avLst/>
          </a:prstGeom>
          <a:noFill/>
          <a:ln>
            <a:gradFill>
              <a:gsLst>
                <a:gs pos="0">
                  <a:srgbClr val="8CFCFC"/>
                </a:gs>
                <a:gs pos="100000">
                  <a:srgbClr val="1DFFFA"/>
                </a:gs>
              </a:gsLst>
              <a:lin ang="5400000" scaled="1"/>
            </a:gradFill>
          </a:ln>
          <a:effectLst>
            <a:glow>
              <a:srgbClr val="3AC7CA">
                <a:alpha val="21961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PA_椭圆 5"/>
          <p:cNvSpPr/>
          <p:nvPr>
            <p:custDataLst>
              <p:tags r:id="rId5"/>
            </p:custDataLst>
          </p:nvPr>
        </p:nvSpPr>
        <p:spPr>
          <a:xfrm>
            <a:off x="7692958" y="1042119"/>
            <a:ext cx="365229" cy="365229"/>
          </a:xfrm>
          <a:prstGeom prst="ellipse">
            <a:avLst/>
          </a:prstGeom>
          <a:noFill/>
          <a:ln>
            <a:solidFill>
              <a:srgbClr val="40ABC4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PA_等腰三角形 6"/>
          <p:cNvSpPr/>
          <p:nvPr>
            <p:custDataLst>
              <p:tags r:id="rId6"/>
            </p:custDataLst>
          </p:nvPr>
        </p:nvSpPr>
        <p:spPr>
          <a:xfrm rot="13560000">
            <a:off x="7784429" y="1147653"/>
            <a:ext cx="167185" cy="179884"/>
          </a:xfrm>
          <a:prstGeom prst="triangle">
            <a:avLst/>
          </a:prstGeom>
          <a:solidFill>
            <a:srgbClr val="86C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PA_椭圆 7"/>
          <p:cNvSpPr/>
          <p:nvPr>
            <p:custDataLst>
              <p:tags r:id="rId7"/>
            </p:custDataLst>
          </p:nvPr>
        </p:nvSpPr>
        <p:spPr>
          <a:xfrm>
            <a:off x="3693209" y="458357"/>
            <a:ext cx="4784819" cy="4784818"/>
          </a:xfrm>
          <a:prstGeom prst="ellipse">
            <a:avLst/>
          </a:prstGeom>
          <a:noFill/>
          <a:ln>
            <a:gradFill>
              <a:gsLst>
                <a:gs pos="0">
                  <a:srgbClr val="8CFCFC"/>
                </a:gs>
                <a:gs pos="100000">
                  <a:srgbClr val="1DFFF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PA_椭圆 8"/>
          <p:cNvSpPr/>
          <p:nvPr>
            <p:custDataLst>
              <p:tags r:id="rId8"/>
            </p:custDataLst>
          </p:nvPr>
        </p:nvSpPr>
        <p:spPr>
          <a:xfrm>
            <a:off x="8053547" y="3684005"/>
            <a:ext cx="365229" cy="365229"/>
          </a:xfrm>
          <a:prstGeom prst="ellipse">
            <a:avLst/>
          </a:prstGeom>
          <a:noFill/>
          <a:ln>
            <a:solidFill>
              <a:srgbClr val="40ABC4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PA_椭圆 9"/>
          <p:cNvSpPr/>
          <p:nvPr>
            <p:custDataLst>
              <p:tags r:id="rId9"/>
            </p:custDataLst>
          </p:nvPr>
        </p:nvSpPr>
        <p:spPr>
          <a:xfrm>
            <a:off x="8143576" y="3770926"/>
            <a:ext cx="191387" cy="191387"/>
          </a:xfrm>
          <a:prstGeom prst="ellipse">
            <a:avLst/>
          </a:prstGeom>
          <a:noFill/>
          <a:ln w="53975">
            <a:solidFill>
              <a:srgbClr val="86C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PA_椭圆 10"/>
          <p:cNvSpPr/>
          <p:nvPr>
            <p:custDataLst>
              <p:tags r:id="rId10"/>
            </p:custDataLst>
          </p:nvPr>
        </p:nvSpPr>
        <p:spPr>
          <a:xfrm>
            <a:off x="5950527" y="5011992"/>
            <a:ext cx="365229" cy="365229"/>
          </a:xfrm>
          <a:prstGeom prst="ellipse">
            <a:avLst/>
          </a:prstGeom>
          <a:noFill/>
          <a:ln>
            <a:solidFill>
              <a:srgbClr val="40ABC4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PA_椭圆 11"/>
          <p:cNvSpPr/>
          <p:nvPr>
            <p:custDataLst>
              <p:tags r:id="rId11"/>
            </p:custDataLst>
          </p:nvPr>
        </p:nvSpPr>
        <p:spPr>
          <a:xfrm>
            <a:off x="6523976" y="5024570"/>
            <a:ext cx="228504" cy="228504"/>
          </a:xfrm>
          <a:prstGeom prst="ellipse">
            <a:avLst/>
          </a:prstGeom>
          <a:noFill/>
          <a:ln>
            <a:solidFill>
              <a:srgbClr val="40ABC4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PA_椭圆 12"/>
          <p:cNvSpPr/>
          <p:nvPr>
            <p:custDataLst>
              <p:tags r:id="rId12"/>
            </p:custDataLst>
          </p:nvPr>
        </p:nvSpPr>
        <p:spPr>
          <a:xfrm>
            <a:off x="4073884" y="4170014"/>
            <a:ext cx="365229" cy="365229"/>
          </a:xfrm>
          <a:prstGeom prst="ellipse">
            <a:avLst/>
          </a:prstGeom>
          <a:noFill/>
          <a:ln>
            <a:solidFill>
              <a:srgbClr val="40ABC4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PA_矩形 13"/>
          <p:cNvSpPr/>
          <p:nvPr>
            <p:custDataLst>
              <p:tags r:id="rId13"/>
            </p:custDataLst>
          </p:nvPr>
        </p:nvSpPr>
        <p:spPr>
          <a:xfrm>
            <a:off x="4168641" y="4269036"/>
            <a:ext cx="167187" cy="167185"/>
          </a:xfrm>
          <a:prstGeom prst="rect">
            <a:avLst/>
          </a:prstGeom>
          <a:solidFill>
            <a:srgbClr val="86C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PA_椭圆 14"/>
          <p:cNvSpPr/>
          <p:nvPr>
            <p:custDataLst>
              <p:tags r:id="rId14"/>
            </p:custDataLst>
          </p:nvPr>
        </p:nvSpPr>
        <p:spPr>
          <a:xfrm>
            <a:off x="3531756" y="3054246"/>
            <a:ext cx="365229" cy="365229"/>
          </a:xfrm>
          <a:prstGeom prst="ellipse">
            <a:avLst/>
          </a:prstGeom>
          <a:noFill/>
          <a:ln>
            <a:solidFill>
              <a:srgbClr val="40ABC4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PA_椭圆 15"/>
          <p:cNvSpPr/>
          <p:nvPr>
            <p:custDataLst>
              <p:tags r:id="rId15"/>
            </p:custDataLst>
          </p:nvPr>
        </p:nvSpPr>
        <p:spPr>
          <a:xfrm>
            <a:off x="3621787" y="3141167"/>
            <a:ext cx="191387" cy="191387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PA_文本框 16"/>
          <p:cNvSpPr txBox="1"/>
          <p:nvPr>
            <p:custDataLst>
              <p:tags r:id="rId16"/>
            </p:custDataLst>
          </p:nvPr>
        </p:nvSpPr>
        <p:spPr>
          <a:xfrm>
            <a:off x="1253410" y="2197043"/>
            <a:ext cx="97594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cs typeface="+mn-ea"/>
                <a:sym typeface="+mn-lt"/>
              </a:rPr>
              <a:t>第一组项目汇报</a:t>
            </a:r>
            <a:endParaRPr lang="zh-CN" alt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PA_圆角矩形 27"/>
          <p:cNvSpPr/>
          <p:nvPr>
            <p:custDataLst>
              <p:tags r:id="rId17"/>
            </p:custDataLst>
          </p:nvPr>
        </p:nvSpPr>
        <p:spPr>
          <a:xfrm>
            <a:off x="5363868" y="5847799"/>
            <a:ext cx="1443501" cy="456710"/>
          </a:xfrm>
          <a:prstGeom prst="roundRect">
            <a:avLst>
              <a:gd name="adj" fmla="val 50000"/>
            </a:avLst>
          </a:prstGeom>
          <a:noFill/>
          <a:ln>
            <a:solidFill>
              <a:srgbClr val="3AC7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PA_文本框 28"/>
          <p:cNvSpPr txBox="1"/>
          <p:nvPr>
            <p:custDataLst>
              <p:tags r:id="rId18"/>
            </p:custDataLst>
          </p:nvPr>
        </p:nvSpPr>
        <p:spPr>
          <a:xfrm>
            <a:off x="5621595" y="5918785"/>
            <a:ext cx="92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START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custDataLst>
      <p:tags r:id="rId19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/>
      <p:bldP spid="17" grpId="1"/>
      <p:bldP spid="28" grpId="0" animBg="1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-5511" y="0"/>
            <a:ext cx="12192000" cy="6858000"/>
          </a:xfrm>
          <a:prstGeom prst="rect">
            <a:avLst/>
          </a:prstGeom>
          <a:gradFill>
            <a:gsLst>
              <a:gs pos="0">
                <a:srgbClr val="16FEF8">
                  <a:alpha val="9000"/>
                </a:srgbClr>
              </a:gs>
              <a:gs pos="49500">
                <a:srgbClr val="19A3B4">
                  <a:alpha val="49000"/>
                </a:srgbClr>
              </a:gs>
              <a:gs pos="100000">
                <a:srgbClr val="1C476E">
                  <a:alpha val="45000"/>
                </a:srgbClr>
              </a:gs>
            </a:gsLst>
            <a:path path="circle">
              <a:fillToRect l="100000" t="100000"/>
            </a:path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0" name="等腰三角形 59"/>
          <p:cNvSpPr/>
          <p:nvPr/>
        </p:nvSpPr>
        <p:spPr>
          <a:xfrm rot="18296855">
            <a:off x="1623820" y="703178"/>
            <a:ext cx="84920" cy="71935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941652" y="850263"/>
            <a:ext cx="34437" cy="34437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29028" y="14515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95311" y="1310460"/>
            <a:ext cx="324000" cy="324000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41276" y="796838"/>
            <a:ext cx="356686" cy="469577"/>
          </a:xfrm>
          <a:custGeom>
            <a:avLst/>
            <a:gdLst/>
            <a:ahLst/>
            <a:cxnLst/>
            <a:rect l="l" t="t" r="r" b="b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9600" dirty="0">
              <a:solidFill>
                <a:srgbClr val="3AC7CA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14780" y="806358"/>
            <a:ext cx="53668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运营商后台需求</a:t>
            </a:r>
            <a:r>
              <a:rPr lang="en-US" altLang="zh-CN" sz="2800" b="1" dirty="0">
                <a:solidFill>
                  <a:schemeClr val="bg1"/>
                </a:solidFill>
              </a:rPr>
              <a:t>-</a:t>
            </a:r>
            <a:r>
              <a:rPr lang="zh-CN" altLang="en-US" sz="2800" b="1" dirty="0">
                <a:solidFill>
                  <a:schemeClr val="bg1"/>
                </a:solidFill>
              </a:rPr>
              <a:t>用户管理模块</a:t>
            </a:r>
            <a:endParaRPr lang="zh-CN" altLang="en-US" sz="2800" b="1" dirty="0">
              <a:solidFill>
                <a:schemeClr val="bg1"/>
              </a:solidFill>
            </a:endParaRPr>
          </a:p>
          <a:p>
            <a:endParaRPr lang="zh-CN" altLang="en-US" sz="2800" dirty="0"/>
          </a:p>
        </p:txBody>
      </p:sp>
      <p:grpSp>
        <p:nvGrpSpPr>
          <p:cNvPr id="23" name="组合 22"/>
          <p:cNvGrpSpPr/>
          <p:nvPr/>
        </p:nvGrpSpPr>
        <p:grpSpPr>
          <a:xfrm>
            <a:off x="483586" y="1576774"/>
            <a:ext cx="11575481" cy="4110611"/>
            <a:chOff x="302746" y="2266585"/>
            <a:chExt cx="11575481" cy="4110611"/>
          </a:xfrm>
        </p:grpSpPr>
        <p:pic>
          <p:nvPicPr>
            <p:cNvPr id="24" name="图片 2" descr="捕获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746" y="2266585"/>
              <a:ext cx="11575481" cy="411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" name="组合 24"/>
            <p:cNvGrpSpPr/>
            <p:nvPr/>
          </p:nvGrpSpPr>
          <p:grpSpPr>
            <a:xfrm>
              <a:off x="6548198" y="3126725"/>
              <a:ext cx="5127624" cy="1926534"/>
              <a:chOff x="3481431" y="2838413"/>
              <a:chExt cx="5127624" cy="1926534"/>
            </a:xfrm>
          </p:grpSpPr>
          <p:sp>
            <p:nvSpPr>
              <p:cNvPr id="29" name="文本框 5"/>
              <p:cNvSpPr txBox="1">
                <a:spLocks noChangeArrowheads="1"/>
              </p:cNvSpPr>
              <p:nvPr/>
            </p:nvSpPr>
            <p:spPr bwMode="auto">
              <a:xfrm>
                <a:off x="3571918" y="2925380"/>
                <a:ext cx="5037137" cy="1752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9pPr>
              </a:lstStyle>
              <a:p>
                <a:r>
                  <a:rPr lang="en-US" altLang="zh-CN" dirty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、查询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tb_user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表中数据</a:t>
                </a:r>
                <a:endParaRPr lang="zh-CN" altLang="en-US" dirty="0">
                  <a:solidFill>
                    <a:srgbClr val="FF0000"/>
                  </a:solidFill>
                </a:endParaRPr>
              </a:p>
              <a:p>
                <a:r>
                  <a:rPr lang="en-US" altLang="zh-CN" dirty="0">
                    <a:solidFill>
                      <a:srgbClr val="FF0000"/>
                    </a:solidFill>
                  </a:rPr>
                  <a:t>2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、根据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status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进行判断，如果是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、显示正常；否则冻结</a:t>
                </a:r>
                <a:endParaRPr lang="zh-CN" altLang="en-US" dirty="0">
                  <a:solidFill>
                    <a:srgbClr val="FF0000"/>
                  </a:solidFill>
                </a:endParaRPr>
              </a:p>
              <a:p>
                <a:r>
                  <a:rPr lang="en-US" altLang="zh-CN" dirty="0">
                    <a:solidFill>
                      <a:srgbClr val="FF0000"/>
                    </a:solidFill>
                  </a:rPr>
                  <a:t>3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、动态判断数据中的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last_login_time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上次登录时间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)---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如果超过一年没有登录，则将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status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状态改为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0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3481431" y="2838413"/>
                <a:ext cx="5075340" cy="19265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811866" y="2428473"/>
              <a:ext cx="4269996" cy="536364"/>
              <a:chOff x="4597167" y="2029036"/>
              <a:chExt cx="4518025" cy="536364"/>
            </a:xfrm>
          </p:grpSpPr>
          <p:sp>
            <p:nvSpPr>
              <p:cNvPr id="27" name="文本框 4"/>
              <p:cNvSpPr txBox="1">
                <a:spLocks noChangeArrowheads="1"/>
              </p:cNvSpPr>
              <p:nvPr/>
            </p:nvSpPr>
            <p:spPr bwMode="auto">
              <a:xfrm>
                <a:off x="4597167" y="2113068"/>
                <a:ext cx="4518025" cy="368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9pPr>
              </a:lstStyle>
              <a:p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</a:rPr>
                  <a:t>用户信息</a:t>
                </a:r>
                <a:r>
                  <a:rPr lang="en-US" altLang="zh-CN" b="1" dirty="0">
                    <a:solidFill>
                      <a:srgbClr val="FF0000"/>
                    </a:solidFill>
                    <a:latin typeface="楷体" panose="02010609060101010101" pitchFamily="49" charset="-122"/>
                  </a:rPr>
                  <a:t>--</a:t>
                </a:r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</a:rPr>
                  <a:t>展示</a:t>
                </a:r>
                <a:endParaRPr lang="zh-CN" altLang="en-US" b="1" dirty="0">
                  <a:solidFill>
                    <a:srgbClr val="FF0000"/>
                  </a:solidFill>
                  <a:latin typeface="楷体" panose="02010609060101010101" pitchFamily="49" charset="-122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4597167" y="2029036"/>
                <a:ext cx="1837189" cy="5363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483586" y="2312364"/>
            <a:ext cx="11480180" cy="4167877"/>
            <a:chOff x="538444" y="1562100"/>
            <a:chExt cx="11682584" cy="4498975"/>
          </a:xfrm>
        </p:grpSpPr>
        <p:grpSp>
          <p:nvGrpSpPr>
            <p:cNvPr id="35" name="组合 34"/>
            <p:cNvGrpSpPr/>
            <p:nvPr/>
          </p:nvGrpSpPr>
          <p:grpSpPr>
            <a:xfrm>
              <a:off x="538444" y="1562100"/>
              <a:ext cx="11682584" cy="4498975"/>
              <a:chOff x="382894" y="1595578"/>
              <a:chExt cx="11682584" cy="4498975"/>
            </a:xfrm>
          </p:grpSpPr>
          <p:pic>
            <p:nvPicPr>
              <p:cNvPr id="37" name="图片 1" descr="捕获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894" y="1595578"/>
                <a:ext cx="11682584" cy="4498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文本框 2"/>
              <p:cNvSpPr txBox="1">
                <a:spLocks noChangeArrowheads="1"/>
              </p:cNvSpPr>
              <p:nvPr/>
            </p:nvSpPr>
            <p:spPr bwMode="auto">
              <a:xfrm>
                <a:off x="4536593" y="2102609"/>
                <a:ext cx="4493589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9pPr>
              </a:lstStyle>
              <a:p>
                <a:r>
                  <a:rPr lang="zh-CN" altLang="en-US" dirty="0">
                    <a:solidFill>
                      <a:srgbClr val="FF0000"/>
                    </a:solidFill>
                  </a:rPr>
                  <a:t>用户统计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---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（统计最受用户欢迎的商品）</a:t>
                </a:r>
                <a:endParaRPr lang="zh-CN" altLang="en-US" dirty="0">
                  <a:solidFill>
                    <a:srgbClr val="FF0000"/>
                  </a:solidFill>
                </a:endParaRPr>
              </a:p>
              <a:p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文本框 5"/>
            <p:cNvSpPr txBox="1">
              <a:spLocks noChangeArrowheads="1"/>
            </p:cNvSpPr>
            <p:nvPr/>
          </p:nvSpPr>
          <p:spPr bwMode="auto">
            <a:xfrm>
              <a:off x="2278743" y="3902302"/>
              <a:ext cx="4808538" cy="2030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defRPr>
              </a:lvl9pPr>
            </a:lstStyle>
            <a:p>
              <a:r>
                <a:rPr lang="en-US" altLang="zh-CN" dirty="0">
                  <a:solidFill>
                    <a:srgbClr val="FF0000"/>
                  </a:solidFill>
                </a:rPr>
                <a:t>1</a:t>
              </a:r>
              <a:r>
                <a:rPr lang="zh-CN" altLang="en-US" dirty="0">
                  <a:solidFill>
                    <a:srgbClr val="FF0000"/>
                  </a:solidFill>
                </a:rPr>
                <a:t>、在商品中单独加一个字段</a:t>
              </a:r>
              <a:r>
                <a:rPr lang="en-US" altLang="zh-CN" dirty="0" err="1">
                  <a:solidFill>
                    <a:srgbClr val="FF0000"/>
                  </a:solidFill>
                </a:rPr>
                <a:t>sellerNumber</a:t>
              </a:r>
              <a:r>
                <a:rPr lang="zh-CN" altLang="en-US" dirty="0">
                  <a:solidFill>
                    <a:srgbClr val="FF0000"/>
                  </a:solidFill>
                </a:rPr>
                <a:t>，每次用户付款之后，对应商品的</a:t>
              </a:r>
              <a:r>
                <a:rPr lang="en-US" altLang="zh-CN" dirty="0" err="1">
                  <a:solidFill>
                    <a:srgbClr val="FF0000"/>
                  </a:solidFill>
                </a:rPr>
                <a:t>sellerNumber</a:t>
              </a:r>
              <a:r>
                <a:rPr lang="zh-CN" altLang="en-US" dirty="0">
                  <a:solidFill>
                    <a:srgbClr val="FF0000"/>
                  </a:solidFill>
                </a:rPr>
                <a:t>增加所购买的数量</a:t>
              </a:r>
              <a:endParaRPr lang="zh-CN" altLang="en-US" dirty="0">
                <a:solidFill>
                  <a:srgbClr val="FF0000"/>
                </a:solidFill>
              </a:endParaRPr>
            </a:p>
            <a:p>
              <a:r>
                <a:rPr lang="en-US" altLang="zh-CN" dirty="0">
                  <a:solidFill>
                    <a:srgbClr val="FF0000"/>
                  </a:solidFill>
                </a:rPr>
                <a:t>2</a:t>
              </a:r>
              <a:r>
                <a:rPr lang="zh-CN" altLang="en-US" dirty="0">
                  <a:solidFill>
                    <a:srgbClr val="FF0000"/>
                  </a:solidFill>
                </a:rPr>
                <a:t>、进行</a:t>
              </a:r>
              <a:r>
                <a:rPr lang="en-US" altLang="zh-CN" dirty="0" err="1">
                  <a:solidFill>
                    <a:srgbClr val="FF0000"/>
                  </a:solidFill>
                </a:rPr>
                <a:t>tb_goods</a:t>
              </a:r>
              <a:r>
                <a:rPr lang="zh-CN" altLang="en-US" dirty="0">
                  <a:solidFill>
                    <a:srgbClr val="FF0000"/>
                  </a:solidFill>
                </a:rPr>
                <a:t>表的查询。选择</a:t>
              </a:r>
              <a:r>
                <a:rPr lang="en-US" altLang="zh-CN" dirty="0" err="1">
                  <a:solidFill>
                    <a:srgbClr val="FF0000"/>
                  </a:solidFill>
                </a:rPr>
                <a:t>sellerNumber</a:t>
              </a:r>
              <a:r>
                <a:rPr lang="zh-CN" altLang="en-US" dirty="0">
                  <a:solidFill>
                    <a:srgbClr val="FF0000"/>
                  </a:solidFill>
                </a:rPr>
                <a:t>数量最多的</a:t>
              </a:r>
              <a:r>
                <a:rPr lang="en-US" altLang="zh-CN" dirty="0">
                  <a:solidFill>
                    <a:srgbClr val="FF0000"/>
                  </a:solidFill>
                </a:rPr>
                <a:t>5</a:t>
              </a:r>
              <a:r>
                <a:rPr lang="zh-CN" altLang="en-US" dirty="0">
                  <a:solidFill>
                    <a:srgbClr val="FF0000"/>
                  </a:solidFill>
                </a:rPr>
                <a:t>个，记录下来、给前台传输</a:t>
              </a:r>
              <a:r>
                <a:rPr lang="en-US" altLang="zh-CN" dirty="0">
                  <a:solidFill>
                    <a:srgbClr val="FF0000"/>
                  </a:solidFill>
                </a:rPr>
                <a:t>list&lt;Seller&gt;</a:t>
              </a:r>
              <a:endParaRPr lang="en-US" altLang="zh-CN" dirty="0">
                <a:solidFill>
                  <a:srgbClr val="FF0000"/>
                </a:solidFill>
              </a:endParaRPr>
            </a:p>
            <a:p>
              <a:r>
                <a:rPr lang="en-US" altLang="zh-CN" dirty="0">
                  <a:solidFill>
                    <a:srgbClr val="FF0000"/>
                  </a:solidFill>
                </a:rPr>
                <a:t>3</a:t>
              </a:r>
              <a:r>
                <a:rPr lang="zh-CN" altLang="en-US" dirty="0">
                  <a:solidFill>
                    <a:srgbClr val="FF0000"/>
                  </a:solidFill>
                </a:rPr>
                <a:t>、前台根据商品名和数量制作柱状图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11" grpId="0" animBg="1"/>
      <p:bldP spid="12" grpId="0" animBg="1"/>
      <p:bldP spid="19" grpId="0" animBg="1"/>
      <p:bldP spid="1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9454" y="4047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等腰三角形 18"/>
          <p:cNvSpPr/>
          <p:nvPr/>
        </p:nvSpPr>
        <p:spPr>
          <a:xfrm rot="18296855">
            <a:off x="1623820" y="703178"/>
            <a:ext cx="84920" cy="71935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41652" y="850263"/>
            <a:ext cx="34437" cy="34437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任意多边形 10"/>
          <p:cNvSpPr/>
          <p:nvPr/>
        </p:nvSpPr>
        <p:spPr>
          <a:xfrm>
            <a:off x="29028" y="14515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95311" y="1310460"/>
            <a:ext cx="324000" cy="324000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41276" y="796838"/>
            <a:ext cx="356686" cy="469577"/>
          </a:xfrm>
          <a:custGeom>
            <a:avLst/>
            <a:gdLst/>
            <a:ahLst/>
            <a:cxnLst/>
            <a:rect l="l" t="t" r="r" b="b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9600" dirty="0">
              <a:solidFill>
                <a:srgbClr val="3AC7CA"/>
              </a:solidFill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863149" y="867481"/>
            <a:ext cx="2795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商家后台需求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30091" y="1843115"/>
            <a:ext cx="11735142" cy="3374222"/>
            <a:chOff x="228429" y="1887523"/>
            <a:chExt cx="11735142" cy="3374222"/>
          </a:xfrm>
        </p:grpSpPr>
        <p:sp>
          <p:nvSpPr>
            <p:cNvPr id="3" name="矩形 2"/>
            <p:cNvSpPr/>
            <p:nvPr/>
          </p:nvSpPr>
          <p:spPr>
            <a:xfrm>
              <a:off x="228429" y="1887523"/>
              <a:ext cx="3651579" cy="32712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34893" y="1970089"/>
              <a:ext cx="11728678" cy="3291656"/>
              <a:chOff x="312376" y="1846431"/>
              <a:chExt cx="11533805" cy="3188725"/>
            </a:xfrm>
          </p:grpSpPr>
          <p:pic>
            <p:nvPicPr>
              <p:cNvPr id="9" name="图片 8" descr="1550279860(1)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03880" y="1987408"/>
                <a:ext cx="7642301" cy="2412078"/>
              </a:xfrm>
              <a:prstGeom prst="rect">
                <a:avLst/>
              </a:prstGeom>
            </p:spPr>
          </p:pic>
          <p:grpSp>
            <p:nvGrpSpPr>
              <p:cNvPr id="12" name="组合 11"/>
              <p:cNvGrpSpPr/>
              <p:nvPr/>
            </p:nvGrpSpPr>
            <p:grpSpPr>
              <a:xfrm>
                <a:off x="312376" y="1846431"/>
                <a:ext cx="3689059" cy="3188725"/>
                <a:chOff x="202565" y="1873250"/>
                <a:chExt cx="4519930" cy="2637029"/>
              </a:xfrm>
            </p:grpSpPr>
            <p:sp>
              <p:nvSpPr>
                <p:cNvPr id="14" name="文本框 13"/>
                <p:cNvSpPr txBox="1"/>
                <p:nvPr/>
              </p:nvSpPr>
              <p:spPr>
                <a:xfrm>
                  <a:off x="202565" y="1873250"/>
                  <a:ext cx="4391884" cy="3817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商家后台</a:t>
                  </a:r>
                  <a:r>
                    <a:rPr lang="en-US" altLang="zh-CN" sz="2400" dirty="0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:</a:t>
                  </a:r>
                  <a:r>
                    <a:rPr lang="zh-CN" altLang="en-US" sz="2400" dirty="0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订单查询</a:t>
                  </a:r>
                  <a:endParaRPr lang="zh-CN" altLang="en-US" sz="2400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endParaRPr>
                </a:p>
              </p:txBody>
            </p:sp>
            <p:sp>
              <p:nvSpPr>
                <p:cNvPr id="15" name="文本框 14"/>
                <p:cNvSpPr txBox="1"/>
                <p:nvPr/>
              </p:nvSpPr>
              <p:spPr>
                <a:xfrm>
                  <a:off x="202565" y="2423160"/>
                  <a:ext cx="4519930" cy="20871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Arial" panose="020B0604020202020204" pitchFamily="34" charset="0"/>
                    </a:rPr>
                    <a:t>(1)</a:t>
                  </a:r>
                  <a:r>
                    <a:rPr lang="zh-CN" altLang="zh-CN" dirty="0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Arial" panose="020B0604020202020204" pitchFamily="34" charset="0"/>
                    </a:rPr>
                    <a:t>需求：商家能够方便快速的查询需要的订单。</a:t>
                  </a:r>
                  <a:endParaRPr lang="zh-CN" altLang="zh-CN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endParaRPr>
                </a:p>
                <a:p>
                  <a:endParaRPr lang="zh-CN" altLang="zh-CN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endParaRPr>
                </a:p>
                <a:p>
                  <a:r>
                    <a:rPr lang="en-US" altLang="zh-CN" dirty="0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Arial" panose="020B0604020202020204" pitchFamily="34" charset="0"/>
                    </a:rPr>
                    <a:t>(2)</a:t>
                  </a:r>
                  <a:r>
                    <a:rPr lang="zh-CN" altLang="en-US" dirty="0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Arial" panose="020B0604020202020204" pitchFamily="34" charset="0"/>
                    </a:rPr>
                    <a:t>实现思想：单表查询，只需对订单表进行查询；前端设置下拉选框，将需要的</a:t>
                  </a:r>
                  <a:r>
                    <a:rPr lang="en-US" altLang="zh-CN" dirty="0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Arial" panose="020B0604020202020204" pitchFamily="34" charset="0"/>
                    </a:rPr>
                    <a:t>status</a:t>
                  </a:r>
                  <a:r>
                    <a:rPr lang="zh-CN" altLang="en-US" dirty="0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Arial" panose="020B0604020202020204" pitchFamily="34" charset="0"/>
                    </a:rPr>
                    <a:t>传入后台，在</a:t>
                  </a:r>
                  <a:r>
                    <a:rPr lang="en-US" altLang="zh-CN" dirty="0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Arial" panose="020B0604020202020204" pitchFamily="34" charset="0"/>
                    </a:rPr>
                    <a:t>Controller</a:t>
                  </a:r>
                  <a:r>
                    <a:rPr lang="zh-CN" altLang="en-US" dirty="0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Arial" panose="020B0604020202020204" pitchFamily="34" charset="0"/>
                    </a:rPr>
                    <a:t>层获取商家</a:t>
                  </a:r>
                  <a:r>
                    <a:rPr lang="en-US" altLang="zh-CN" dirty="0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Arial" panose="020B0604020202020204" pitchFamily="34" charset="0"/>
                    </a:rPr>
                    <a:t>id</a:t>
                  </a:r>
                  <a:r>
                    <a:rPr lang="zh-CN" altLang="en-US" dirty="0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Arial" panose="020B0604020202020204" pitchFamily="34" charset="0"/>
                    </a:rPr>
                    <a:t>；在实现类中进行单表条件查询</a:t>
                  </a:r>
                  <a:endParaRPr lang="zh-CN" altLang="en-US" sz="1400" dirty="0">
                    <a:solidFill>
                      <a:srgbClr val="FF0000"/>
                    </a:solidFill>
                    <a:latin typeface="Arial" panose="020B0604020202020204" pitchFamily="34" charset="0"/>
                    <a:sym typeface="Arial" panose="020B0604020202020204" pitchFamily="34" charset="0"/>
                  </a:endParaRPr>
                </a:p>
                <a:p>
                  <a:endParaRPr lang="zh-CN" altLang="zh-CN" sz="1400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24" name="组合 23"/>
          <p:cNvGrpSpPr/>
          <p:nvPr/>
        </p:nvGrpSpPr>
        <p:grpSpPr>
          <a:xfrm>
            <a:off x="356460" y="2951862"/>
            <a:ext cx="11497988" cy="3363985"/>
            <a:chOff x="268448" y="1954635"/>
            <a:chExt cx="11497988" cy="3363985"/>
          </a:xfrm>
        </p:grpSpPr>
        <p:sp>
          <p:nvSpPr>
            <p:cNvPr id="25" name="矩形 24"/>
            <p:cNvSpPr/>
            <p:nvPr/>
          </p:nvSpPr>
          <p:spPr>
            <a:xfrm>
              <a:off x="268448" y="1954635"/>
              <a:ext cx="3833769" cy="33639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356620" y="2022822"/>
              <a:ext cx="11409816" cy="2777549"/>
              <a:chOff x="356620" y="2022822"/>
              <a:chExt cx="11409816" cy="2777549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356620" y="2022822"/>
                <a:ext cx="3612412" cy="2659876"/>
                <a:chOff x="207426" y="1939255"/>
                <a:chExt cx="4140143" cy="2089357"/>
              </a:xfrm>
            </p:grpSpPr>
            <p:sp>
              <p:nvSpPr>
                <p:cNvPr id="30" name="文本框 29"/>
                <p:cNvSpPr txBox="1"/>
                <p:nvPr/>
              </p:nvSpPr>
              <p:spPr>
                <a:xfrm>
                  <a:off x="279123" y="1939255"/>
                  <a:ext cx="4068446" cy="3970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商家后台</a:t>
                  </a:r>
                  <a:r>
                    <a:rPr lang="en-US" altLang="zh-CN" sz="2400" dirty="0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:</a:t>
                  </a:r>
                  <a:r>
                    <a:rPr lang="zh-CN" altLang="en-US" sz="2400" dirty="0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订单发货</a:t>
                  </a:r>
                  <a:endParaRPr lang="zh-CN" altLang="en-US" sz="2400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endParaRPr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207426" y="2432988"/>
                  <a:ext cx="4068446" cy="1595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(1)</a:t>
                  </a:r>
                  <a:r>
                    <a:rPr lang="zh-CN" altLang="en-US" dirty="0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需求分析</a:t>
                  </a:r>
                  <a:r>
                    <a:rPr lang="en-US" altLang="zh-CN" dirty="0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:</a:t>
                  </a:r>
                  <a:r>
                    <a:rPr lang="zh-CN" altLang="en-US" dirty="0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查询所有订单发货状态并确认发货</a:t>
                  </a:r>
                  <a:endParaRPr lang="zh-CN" altLang="en-US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endParaRPr>
                </a:p>
                <a:p>
                  <a:endParaRPr lang="zh-CN" altLang="en-US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endParaRPr>
                </a:p>
                <a:p>
                  <a:r>
                    <a:rPr lang="en-US" altLang="zh-CN" dirty="0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(2)实</a:t>
                  </a:r>
                  <a:r>
                    <a:rPr lang="zh-CN" altLang="en-US" dirty="0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现思想</a:t>
                  </a:r>
                  <a:r>
                    <a:rPr lang="en-US" altLang="zh-CN" dirty="0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:</a:t>
                  </a:r>
                  <a:r>
                    <a:rPr lang="zh-CN" altLang="en-US" dirty="0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先将状态为已发货和未发货的订单查询出来并展示</a:t>
                  </a:r>
                  <a:r>
                    <a:rPr lang="en-US" altLang="zh-CN" dirty="0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,</a:t>
                  </a:r>
                  <a:r>
                    <a:rPr lang="zh-CN" altLang="en-US" dirty="0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根据物流系统发送状态点击确认发货</a:t>
                  </a:r>
                  <a:r>
                    <a:rPr lang="en-US" altLang="zh-CN" dirty="0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,</a:t>
                  </a:r>
                  <a:r>
                    <a:rPr lang="zh-CN" altLang="en-US" dirty="0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改变状态</a:t>
                  </a:r>
                  <a:endParaRPr lang="zh-CN" altLang="en-US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endParaRPr>
                </a:p>
              </p:txBody>
            </p:sp>
          </p:grpSp>
          <p:pic>
            <p:nvPicPr>
              <p:cNvPr id="28" name="图片 27" descr="1550279995(1)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34066" y="2229256"/>
                <a:ext cx="7532370" cy="257111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等腰三角形 18"/>
          <p:cNvSpPr/>
          <p:nvPr/>
        </p:nvSpPr>
        <p:spPr>
          <a:xfrm rot="18296855">
            <a:off x="1623820" y="703178"/>
            <a:ext cx="84920" cy="71935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41652" y="850263"/>
            <a:ext cx="34437" cy="34437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任意多边形 10"/>
          <p:cNvSpPr/>
          <p:nvPr/>
        </p:nvSpPr>
        <p:spPr>
          <a:xfrm>
            <a:off x="29028" y="14515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95311" y="1310460"/>
            <a:ext cx="324000" cy="324000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41276" y="796838"/>
            <a:ext cx="356686" cy="469577"/>
          </a:xfrm>
          <a:custGeom>
            <a:avLst/>
            <a:gdLst/>
            <a:ahLst/>
            <a:cxnLst/>
            <a:rect l="l" t="t" r="r" b="b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9600" dirty="0">
              <a:solidFill>
                <a:srgbClr val="3AC7CA"/>
              </a:solidFill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888713" y="792842"/>
            <a:ext cx="2795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用户前台系统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303010" y="431461"/>
            <a:ext cx="1393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19311" y="1441363"/>
            <a:ext cx="10242958" cy="4694067"/>
            <a:chOff x="1019311" y="1441363"/>
            <a:chExt cx="10242958" cy="469406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311" y="1441363"/>
              <a:ext cx="10242958" cy="3633321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019311" y="5212100"/>
              <a:ext cx="8377334" cy="923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查询用户的所有订单，根据已经登陆的用户查询该用户的所有订单以及订单的状况，未付款，已付款代发货，待收货，待评价，实现创建一个新的对象，判断用户是否登陆，使用</a:t>
              </a:r>
              <a:r>
                <a:rPr lang="en-US" altLang="zh-CN" dirty="0">
                  <a:solidFill>
                    <a:srgbClr val="FF0000"/>
                  </a:solidFill>
                </a:rPr>
                <a:t>for</a:t>
              </a:r>
              <a:r>
                <a:rPr lang="zh-CN" altLang="en-US" dirty="0">
                  <a:solidFill>
                    <a:srgbClr val="FF0000"/>
                  </a:solidFill>
                </a:rPr>
                <a:t>循环将该用户的所有订单的状态展现出来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019311" y="1576876"/>
            <a:ext cx="8001779" cy="4551970"/>
            <a:chOff x="1276445" y="1395214"/>
            <a:chExt cx="8001779" cy="4551970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6445" y="1395214"/>
              <a:ext cx="8001779" cy="3457171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/>
          </p:nvSpPr>
          <p:spPr>
            <a:xfrm>
              <a:off x="1276445" y="5023854"/>
              <a:ext cx="8001778" cy="923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收货地址管理，实现地址的添加创建</a:t>
              </a:r>
              <a:r>
                <a:rPr lang="en-US" altLang="zh-CN" dirty="0">
                  <a:solidFill>
                    <a:srgbClr val="FF0000"/>
                  </a:solidFill>
                </a:rPr>
                <a:t>Result</a:t>
              </a:r>
              <a:r>
                <a:rPr lang="zh-CN" altLang="en-US" dirty="0">
                  <a:solidFill>
                    <a:srgbClr val="FF0000"/>
                  </a:solidFill>
                </a:rPr>
                <a:t>对象接口与实现类，</a:t>
              </a:r>
              <a:r>
                <a:rPr lang="en-US" altLang="zh-CN" dirty="0">
                  <a:solidFill>
                    <a:srgbClr val="FF0000"/>
                  </a:solidFill>
                </a:rPr>
                <a:t>try/catch</a:t>
              </a:r>
              <a:r>
                <a:rPr lang="zh-CN" altLang="en-US" dirty="0">
                  <a:solidFill>
                    <a:srgbClr val="FF0000"/>
                  </a:solidFill>
                </a:rPr>
                <a:t>地址的接口，返回</a:t>
              </a:r>
              <a:r>
                <a:rPr lang="en-US" altLang="zh-CN" dirty="0">
                  <a:solidFill>
                    <a:srgbClr val="FF0000"/>
                  </a:solidFill>
                </a:rPr>
                <a:t>Result</a:t>
              </a:r>
              <a:r>
                <a:rPr lang="zh-CN" altLang="en-US" dirty="0">
                  <a:solidFill>
                    <a:srgbClr val="FF0000"/>
                  </a:solidFill>
                </a:rPr>
                <a:t>对象；实现地址的删除，创建接口与实现类，同理</a:t>
              </a:r>
              <a:r>
                <a:rPr lang="en-US" altLang="zh-CN" dirty="0">
                  <a:solidFill>
                    <a:srgbClr val="FF0000"/>
                  </a:solidFill>
                </a:rPr>
                <a:t>try/catch</a:t>
              </a:r>
              <a:r>
                <a:rPr lang="zh-CN" altLang="en-US" dirty="0">
                  <a:solidFill>
                    <a:srgbClr val="FF0000"/>
                  </a:solidFill>
                </a:rPr>
                <a:t>地址的接口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9" name="等腰三角形 8"/>
          <p:cNvSpPr/>
          <p:nvPr/>
        </p:nvSpPr>
        <p:spPr>
          <a:xfrm rot="18296855">
            <a:off x="1658989" y="688663"/>
            <a:ext cx="84920" cy="71935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76821" y="835748"/>
            <a:ext cx="34437" cy="34437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64197" y="0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30480" y="1295945"/>
            <a:ext cx="324000" cy="324000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76445" y="782323"/>
            <a:ext cx="356686" cy="469577"/>
          </a:xfrm>
          <a:custGeom>
            <a:avLst/>
            <a:gdLst/>
            <a:ahLst/>
            <a:cxnLst/>
            <a:rect l="l" t="t" r="r" b="b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3AC7CA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23506" y="852966"/>
            <a:ext cx="2470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02901" y="633817"/>
            <a:ext cx="1393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847814" y="633817"/>
            <a:ext cx="2470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54092" y="737217"/>
            <a:ext cx="37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楼层导航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770" y="1414145"/>
            <a:ext cx="6545580" cy="42462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985250" y="1414145"/>
            <a:ext cx="254000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前端分析思路：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   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、固定导航栏滚动到一定位置出现，否则就消失。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   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、当我们点击楼层导航的时候，窗口能够自动滚动到相应的位置。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3" grpId="1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9" name="等腰三角形 8"/>
          <p:cNvSpPr/>
          <p:nvPr/>
        </p:nvSpPr>
        <p:spPr>
          <a:xfrm rot="18296855">
            <a:off x="1658989" y="688663"/>
            <a:ext cx="84920" cy="71935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76821" y="835748"/>
            <a:ext cx="34437" cy="34437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64197" y="0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30480" y="1295945"/>
            <a:ext cx="324000" cy="324000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76445" y="782323"/>
            <a:ext cx="356686" cy="469577"/>
          </a:xfrm>
          <a:custGeom>
            <a:avLst/>
            <a:gdLst/>
            <a:ahLst/>
            <a:cxnLst/>
            <a:rect l="l" t="t" r="r" b="b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3AC7CA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847814" y="633817"/>
            <a:ext cx="2470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53894" y="762431"/>
            <a:ext cx="4142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楼层导航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--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设置锚点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29610" y="1682750"/>
            <a:ext cx="540067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ea"/>
                <a:sym typeface="+mn-lt"/>
              </a:rPr>
              <a:t>&lt;!--页面顶部--&gt;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ea"/>
                <a:sym typeface="+mn-lt"/>
              </a:rPr>
              <a:t>&lt;div id="nav-bottom"&gt;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ea"/>
                <a:sym typeface="+mn-lt"/>
              </a:rPr>
              <a:t>&lt;!--推荐--&gt;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ea"/>
                <a:sym typeface="+mn-lt"/>
              </a:rPr>
              <a:t>&lt;div class="show" id="floor-1"&gt;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ea"/>
                <a:sym typeface="+mn-lt"/>
              </a:rPr>
              <a:t>&lt;!--喜欢--&gt;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ea"/>
                <a:sym typeface="+mn-lt"/>
              </a:rPr>
              <a:t>&lt;div class="like" id="floor-2"&gt;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ea"/>
                <a:sym typeface="+mn-lt"/>
              </a:rPr>
              <a:t>&lt;!--有趣--&gt;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ea"/>
                <a:sym typeface="+mn-lt"/>
              </a:rPr>
              <a:t>&lt;div class="fun" id="floor-3"&gt;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ea"/>
                <a:sym typeface="+mn-lt"/>
              </a:rPr>
              <a:t>&lt;!--家用电器--&gt;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ea"/>
                <a:sym typeface="+mn-lt"/>
              </a:rPr>
              <a:t>&lt;div id="floor-4" class="floor"&gt;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ea"/>
                <a:sym typeface="+mn-lt"/>
              </a:rPr>
              <a:t>&lt;!--手机通讯--&gt;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ea"/>
                <a:sym typeface="+mn-lt"/>
              </a:rPr>
              <a:t>&lt;div id="floor-5" class="floor"&gt;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ea"/>
                <a:sym typeface="+mn-lt"/>
              </a:rPr>
              <a:t>&lt;!--页面底部--&gt;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ea"/>
                <a:sym typeface="+mn-lt"/>
              </a:rPr>
              <a:t>&lt;div class="clearfix footer" id="bottomfloor"&gt;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3" grpId="1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9" name="等腰三角形 8"/>
          <p:cNvSpPr/>
          <p:nvPr/>
        </p:nvSpPr>
        <p:spPr>
          <a:xfrm rot="18296855">
            <a:off x="1658989" y="688663"/>
            <a:ext cx="84920" cy="71935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76821" y="835748"/>
            <a:ext cx="34437" cy="34437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64197" y="0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30480" y="1295945"/>
            <a:ext cx="324000" cy="324000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76445" y="782323"/>
            <a:ext cx="356686" cy="469577"/>
          </a:xfrm>
          <a:custGeom>
            <a:avLst/>
            <a:gdLst/>
            <a:ahLst/>
            <a:cxnLst/>
            <a:rect l="l" t="t" r="r" b="b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3AC7CA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23506" y="852966"/>
            <a:ext cx="2470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847814" y="633817"/>
            <a:ext cx="2470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53260" y="760526"/>
            <a:ext cx="3894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楼层导航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--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导航栏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71295" y="1449070"/>
            <a:ext cx="1039749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&lt;div id="floor-index" class="floor-index" style="display: block"&gt;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    &lt;ul&gt;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        ......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        &lt;li&gt;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            &lt;a class="word" id="floor3LinkWord" style="display: block;"&gt;有趣区&lt;/a&gt;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        &lt;/li&gt;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        &lt;li&gt;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            &lt;a class="word" id="floor4LinkWord" style="display: block;"&gt;家用电器&lt;/a&gt;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        &lt;/li&gt;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        &lt;li&gt;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            &lt;a class="word" id="floor5LinkWord" style="display: block;"&gt;手机通讯&lt;/a&gt;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        &lt;/li&gt;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        &lt;li&gt;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            &lt;a class="word" id="bottomLinkWord" style="display: block;" &gt;回底部&lt;/a&gt;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        &lt;/li&gt;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	&lt;/ul&gt;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&lt;/div&gt;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530" y="1684020"/>
            <a:ext cx="1122680" cy="3943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3" grpId="1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9" name="等腰三角形 8"/>
          <p:cNvSpPr/>
          <p:nvPr/>
        </p:nvSpPr>
        <p:spPr>
          <a:xfrm rot="18296855">
            <a:off x="1658989" y="688663"/>
            <a:ext cx="84920" cy="71935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76821" y="835748"/>
            <a:ext cx="34437" cy="34437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64197" y="0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30480" y="1295945"/>
            <a:ext cx="324000" cy="324000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76445" y="782323"/>
            <a:ext cx="356686" cy="469577"/>
          </a:xfrm>
          <a:custGeom>
            <a:avLst/>
            <a:gdLst/>
            <a:ahLst/>
            <a:cxnLst/>
            <a:rect l="l" t="t" r="r" b="b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3AC7CA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23506" y="852966"/>
            <a:ext cx="2470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02810" y="633730"/>
            <a:ext cx="53479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89467" y="757114"/>
            <a:ext cx="3874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楼层导航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--js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实现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76350" y="1582420"/>
            <a:ext cx="596836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ea"/>
                <a:sym typeface="+mn-lt"/>
              </a:rPr>
              <a:t>&lt;script type="text/javascript"&gt;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ea"/>
                <a:sym typeface="+mn-lt"/>
              </a:rPr>
              <a:t>    $(document).ready(function() {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ea"/>
                <a:sym typeface="+mn-lt"/>
              </a:rPr>
              <a:t>        $("#topLinkWord").click(function() {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ea"/>
                <a:sym typeface="+mn-lt"/>
              </a:rPr>
              <a:t>            $("html, body").animate({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ea"/>
                <a:sym typeface="+mn-lt"/>
              </a:rPr>
              <a:t>                scrollTop: $("#nav-bottom").offset().top }, {duration: 500,easing: "swing"});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ea"/>
                <a:sym typeface="+mn-lt"/>
              </a:rPr>
              <a:t>            return false;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ea"/>
                <a:sym typeface="+mn-lt"/>
              </a:rPr>
              <a:t>        });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ea"/>
                <a:sym typeface="+mn-lt"/>
              </a:rPr>
              <a:t>        $("#floor1LinkWord").click(function() {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ea"/>
                <a:sym typeface="+mn-lt"/>
              </a:rPr>
              <a:t>            $("html, body").animate({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ea"/>
                <a:sym typeface="+mn-lt"/>
              </a:rPr>
              <a:t>                scrollTop: $("#floor-1").offset().top }, {duration: 500,easing: "swing"});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ea"/>
                <a:sym typeface="+mn-lt"/>
              </a:rPr>
              <a:t>            return false;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ea"/>
                <a:sym typeface="+mn-lt"/>
              </a:rPr>
              <a:t>        });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44715" y="1684020"/>
            <a:ext cx="348996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animate是jq的一个特效的函数方法，animate() 方法执行 CSS 属性集的自定义动画。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定义点击事件，其中$("html，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body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").animate({"scrollTop":top})让这段js被chrome和Firefox都支持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scrollTop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表示滚动条跳到指定的位置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3" grpId="1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9" name="等腰三角形 8"/>
          <p:cNvSpPr/>
          <p:nvPr/>
        </p:nvSpPr>
        <p:spPr>
          <a:xfrm rot="18296855">
            <a:off x="1658989" y="688663"/>
            <a:ext cx="84920" cy="71935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76821" y="835748"/>
            <a:ext cx="34437" cy="34437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64197" y="0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30480" y="1295945"/>
            <a:ext cx="324000" cy="324000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76445" y="782323"/>
            <a:ext cx="356686" cy="469577"/>
          </a:xfrm>
          <a:custGeom>
            <a:avLst/>
            <a:gdLst/>
            <a:ahLst/>
            <a:cxnLst/>
            <a:rect l="l" t="t" r="r" b="b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3AC7CA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23506" y="852966"/>
            <a:ext cx="2470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02901" y="633817"/>
            <a:ext cx="1393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847814" y="633817"/>
            <a:ext cx="2470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54092" y="753995"/>
            <a:ext cx="4141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prstClr val="white"/>
                </a:solidFill>
                <a:latin typeface="Arial" panose="020B0604020202020204"/>
                <a:ea typeface="楷体" panose="02010609060101010101" pitchFamily="49" charset="-122"/>
              </a:rPr>
              <a:t>运营商后台</a:t>
            </a:r>
            <a:r>
              <a:rPr lang="en-US" altLang="zh-CN" sz="2800" dirty="0">
                <a:solidFill>
                  <a:prstClr val="white"/>
                </a:solidFill>
                <a:latin typeface="Arial" panose="020B0604020202020204"/>
                <a:ea typeface="楷体" panose="02010609060101010101" pitchFamily="49" charset="-122"/>
              </a:rPr>
              <a:t>--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销售饼状图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0" y="1562361"/>
            <a:ext cx="10218896" cy="43251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3" grpId="1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9" name="等腰三角形 8"/>
          <p:cNvSpPr/>
          <p:nvPr/>
        </p:nvSpPr>
        <p:spPr>
          <a:xfrm rot="18296855">
            <a:off x="1658989" y="688663"/>
            <a:ext cx="84920" cy="71935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76821" y="835748"/>
            <a:ext cx="34437" cy="34437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64197" y="0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30480" y="1295945"/>
            <a:ext cx="324000" cy="324000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76445" y="782323"/>
            <a:ext cx="356686" cy="469577"/>
          </a:xfrm>
          <a:custGeom>
            <a:avLst/>
            <a:gdLst/>
            <a:ahLst/>
            <a:cxnLst/>
            <a:rect l="l" t="t" r="r" b="b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3AC7CA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23506" y="852966"/>
            <a:ext cx="2470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02901" y="633817"/>
            <a:ext cx="1393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857974" y="633817"/>
            <a:ext cx="2470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54092" y="753995"/>
            <a:ext cx="415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销售饼状图思路：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6350" y="1581785"/>
            <a:ext cx="7689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需求：某二级类目下产品不同品牌在某一时间段的销售饼状图（销量、销售额）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91310" y="2057400"/>
            <a:ext cx="69850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a)	添加一个二级联动：获取二级类目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	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i.	家用电器--小家电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	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ii.	家用电器--生活电器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b)	根据二级类目，在tb_goods表获取到有此二级类目的产品信息（goods_name、goods_id、brandid）。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c)	在tb_order_item中根据goods_id获取到指定的order_id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d)	根据order_id在tb_order中查找到相应的订单，根据相应条件和日期判断符合要求的订单。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f)	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rPr>
              <a:t>将饼状图所需要的数据传到前端，进行渲染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3" grpId="1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9210" y="88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9" name="等腰三角形 18"/>
          <p:cNvSpPr/>
          <p:nvPr/>
        </p:nvSpPr>
        <p:spPr>
          <a:xfrm rot="18296855">
            <a:off x="1624013" y="703263"/>
            <a:ext cx="84138" cy="71438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41388" y="850900"/>
            <a:ext cx="34925" cy="33338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1" name="任意多边形 10"/>
          <p:cNvSpPr/>
          <p:nvPr/>
        </p:nvSpPr>
        <p:spPr>
          <a:xfrm>
            <a:off x="29028" y="14515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95325" y="1309688"/>
            <a:ext cx="323850" cy="325438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/>
          <p:nvPr/>
        </p:nvSpPr>
        <p:spPr>
          <a:xfrm>
            <a:off x="1241425" y="796925"/>
            <a:ext cx="357188" cy="469900"/>
          </a:xfrm>
          <a:custGeom>
            <a:avLst/>
            <a:gdLst/>
            <a:ahLst/>
            <a:cxnLst/>
            <a:rect l="0" t="0" r="0" b="0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5369" name="文本框 30"/>
          <p:cNvSpPr txBox="1"/>
          <p:nvPr/>
        </p:nvSpPr>
        <p:spPr>
          <a:xfrm>
            <a:off x="4303713" y="431800"/>
            <a:ext cx="1392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86280" y="723632"/>
            <a:ext cx="4347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用户前台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--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购物车收藏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5325" y="1757045"/>
            <a:ext cx="808101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流程分析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: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  <a:p>
            <a:pPr marL="1371600" marR="0" lvl="3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用户将商品添加到购物车之后，购物车的展示中有一个移入到我的关注，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  <a:p>
            <a:pPr marL="1371600" marR="0" lvl="3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当点解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“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移入到我的关注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，系统回判断是否登陆，如果没有登陆，会提示你还没有登陆，当登陆之后，会将该商品库存的信息保存到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redis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中，如果这个库存的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id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已经存在，会告诉你当前商品已经关注，如果没有则告诉你关注成功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3" grpId="1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531" y="0"/>
            <a:ext cx="12192000" cy="6858000"/>
          </a:xfrm>
          <a:prstGeom prst="rect">
            <a:avLst/>
          </a:prstGeom>
          <a:gradFill>
            <a:gsLst>
              <a:gs pos="0">
                <a:srgbClr val="16FEF8">
                  <a:alpha val="9000"/>
                </a:srgbClr>
              </a:gs>
              <a:gs pos="49500">
                <a:srgbClr val="19A3B4">
                  <a:alpha val="49000"/>
                </a:srgbClr>
              </a:gs>
              <a:gs pos="100000">
                <a:srgbClr val="1C476E">
                  <a:alpha val="45000"/>
                </a:srgbClr>
              </a:gs>
            </a:gsLst>
            <a:path path="circle">
              <a:fillToRect l="100000" t="100000"/>
            </a:path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28766" y="709682"/>
            <a:ext cx="4534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794612" y="1335401"/>
            <a:ext cx="602776" cy="0"/>
          </a:xfrm>
          <a:prstGeom prst="line">
            <a:avLst/>
          </a:prstGeom>
          <a:ln w="25400">
            <a:solidFill>
              <a:srgbClr val="8CF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1836562" y="-664877"/>
            <a:ext cx="574511" cy="57451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10830920" y="-977103"/>
            <a:ext cx="972457" cy="972457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11705774" y="-1062824"/>
            <a:ext cx="972455" cy="972457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12414641" y="-840182"/>
            <a:ext cx="527171" cy="527172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>
            <a:off x="4278660" y="-1411011"/>
            <a:ext cx="972457" cy="972457"/>
          </a:xfrm>
          <a:prstGeom prst="line">
            <a:avLst/>
          </a:prstGeom>
          <a:ln w="22225">
            <a:gradFill>
              <a:gsLst>
                <a:gs pos="44000">
                  <a:srgbClr val="FBFCFE">
                    <a:alpha val="25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3176986" y="-704715"/>
            <a:ext cx="574511" cy="57451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4031967" y="1949482"/>
            <a:ext cx="162664" cy="15875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4000">
                <a:srgbClr val="FBFCFE">
                  <a:alpha val="30000"/>
                </a:srgb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4410551" y="1527143"/>
            <a:ext cx="97200" cy="9486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4000">
                <a:srgbClr val="FBFCFE">
                  <a:alpha val="30000"/>
                </a:srgb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234015" y="2377409"/>
            <a:ext cx="1334448" cy="1334448"/>
          </a:xfrm>
          <a:prstGeom prst="ellipse">
            <a:avLst/>
          </a:prstGeom>
          <a:noFill/>
          <a:ln>
            <a:gradFill>
              <a:gsLst>
                <a:gs pos="0">
                  <a:srgbClr val="8CFCFC"/>
                </a:gs>
                <a:gs pos="100000">
                  <a:srgbClr val="16FEF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177257" y="2395552"/>
            <a:ext cx="288000" cy="288000"/>
            <a:chOff x="5951538" y="3285000"/>
            <a:chExt cx="288000" cy="288000"/>
          </a:xfrm>
        </p:grpSpPr>
        <p:sp>
          <p:nvSpPr>
            <p:cNvPr id="21" name="椭圆 20"/>
            <p:cNvSpPr/>
            <p:nvPr/>
          </p:nvSpPr>
          <p:spPr>
            <a:xfrm>
              <a:off x="5951538" y="3285000"/>
              <a:ext cx="288000" cy="288000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2A979A"/>
                  </a:gs>
                  <a:gs pos="100000">
                    <a:srgbClr val="8CFCFC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6041538" y="3375000"/>
              <a:ext cx="108000" cy="108000"/>
            </a:xfrm>
            <a:prstGeom prst="ellipse">
              <a:avLst/>
            </a:prstGeom>
            <a:solidFill>
              <a:srgbClr val="86CADA"/>
            </a:solidFill>
            <a:ln w="53975">
              <a:solidFill>
                <a:srgbClr val="86CA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9" name="椭圆 58"/>
          <p:cNvSpPr/>
          <p:nvPr/>
        </p:nvSpPr>
        <p:spPr>
          <a:xfrm>
            <a:off x="5446045" y="2377409"/>
            <a:ext cx="1334448" cy="1334448"/>
          </a:xfrm>
          <a:prstGeom prst="ellipse">
            <a:avLst/>
          </a:prstGeom>
          <a:noFill/>
          <a:ln>
            <a:gradFill>
              <a:gsLst>
                <a:gs pos="0">
                  <a:srgbClr val="8CFCFC"/>
                </a:gs>
                <a:gs pos="100000">
                  <a:srgbClr val="16FEF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6389287" y="2395552"/>
            <a:ext cx="288000" cy="288000"/>
            <a:chOff x="5951538" y="3285000"/>
            <a:chExt cx="288000" cy="288000"/>
          </a:xfrm>
        </p:grpSpPr>
        <p:sp>
          <p:nvSpPr>
            <p:cNvPr id="61" name="椭圆 60"/>
            <p:cNvSpPr/>
            <p:nvPr/>
          </p:nvSpPr>
          <p:spPr>
            <a:xfrm>
              <a:off x="5951538" y="3285000"/>
              <a:ext cx="288000" cy="288000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2A979A"/>
                  </a:gs>
                  <a:gs pos="100000">
                    <a:srgbClr val="8CFCFC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6041538" y="3375000"/>
              <a:ext cx="108000" cy="108000"/>
            </a:xfrm>
            <a:prstGeom prst="ellipse">
              <a:avLst/>
            </a:prstGeom>
            <a:solidFill>
              <a:srgbClr val="86CADA"/>
            </a:solidFill>
            <a:ln w="53975">
              <a:solidFill>
                <a:srgbClr val="86CA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4" name="椭圆 63"/>
          <p:cNvSpPr/>
          <p:nvPr/>
        </p:nvSpPr>
        <p:spPr>
          <a:xfrm>
            <a:off x="8658075" y="2377409"/>
            <a:ext cx="1334448" cy="1334448"/>
          </a:xfrm>
          <a:prstGeom prst="ellipse">
            <a:avLst/>
          </a:prstGeom>
          <a:noFill/>
          <a:ln>
            <a:gradFill>
              <a:gsLst>
                <a:gs pos="0">
                  <a:srgbClr val="8CFCFC"/>
                </a:gs>
                <a:gs pos="100000">
                  <a:srgbClr val="16FEF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9601317" y="2395552"/>
            <a:ext cx="288000" cy="288000"/>
            <a:chOff x="5951538" y="3285000"/>
            <a:chExt cx="288000" cy="288000"/>
          </a:xfrm>
        </p:grpSpPr>
        <p:sp>
          <p:nvSpPr>
            <p:cNvPr id="66" name="椭圆 65"/>
            <p:cNvSpPr/>
            <p:nvPr/>
          </p:nvSpPr>
          <p:spPr>
            <a:xfrm>
              <a:off x="5951538" y="3285000"/>
              <a:ext cx="288000" cy="288000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2A979A"/>
                  </a:gs>
                  <a:gs pos="100000">
                    <a:srgbClr val="8CFCFC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6041538" y="3375000"/>
              <a:ext cx="108000" cy="108000"/>
            </a:xfrm>
            <a:prstGeom prst="ellipse">
              <a:avLst/>
            </a:prstGeom>
            <a:solidFill>
              <a:srgbClr val="86CADA"/>
            </a:solidFill>
            <a:ln w="53975">
              <a:solidFill>
                <a:srgbClr val="86CA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9" name="文本框 68"/>
          <p:cNvSpPr txBox="1"/>
          <p:nvPr/>
        </p:nvSpPr>
        <p:spPr>
          <a:xfrm>
            <a:off x="1790000" y="3892591"/>
            <a:ext cx="2222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PART 1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项目介绍及进度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2651652" y="2687112"/>
            <a:ext cx="475073" cy="719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984762" y="3892591"/>
            <a:ext cx="2222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PART 2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完成功能展示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377836" y="3892591"/>
            <a:ext cx="2222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PART 3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项目总结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Freeform 5"/>
          <p:cNvSpPr/>
          <p:nvPr/>
        </p:nvSpPr>
        <p:spPr bwMode="auto">
          <a:xfrm>
            <a:off x="4951413" y="2565402"/>
            <a:ext cx="541339" cy="3175"/>
          </a:xfrm>
          <a:custGeom>
            <a:avLst/>
            <a:gdLst>
              <a:gd name="T0" fmla="*/ 144 w 144"/>
              <a:gd name="T1" fmla="*/ 0 h 1"/>
              <a:gd name="T2" fmla="*/ 8 w 144"/>
              <a:gd name="T3" fmla="*/ 0 h 1"/>
              <a:gd name="T4" fmla="*/ 0 w 144"/>
              <a:gd name="T5" fmla="*/ 1 h 1"/>
              <a:gd name="T6" fmla="*/ 144 w 144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" h="1">
                <a:moveTo>
                  <a:pt x="144" y="0"/>
                </a:moveTo>
                <a:cubicBezTo>
                  <a:pt x="8" y="0"/>
                  <a:pt x="8" y="0"/>
                  <a:pt x="8" y="0"/>
                </a:cubicBezTo>
                <a:cubicBezTo>
                  <a:pt x="6" y="0"/>
                  <a:pt x="3" y="0"/>
                  <a:pt x="0" y="1"/>
                </a:cubicBez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10"/>
          <p:cNvSpPr/>
          <p:nvPr/>
        </p:nvSpPr>
        <p:spPr bwMode="auto">
          <a:xfrm>
            <a:off x="4951413" y="2565402"/>
            <a:ext cx="541339" cy="3175"/>
          </a:xfrm>
          <a:custGeom>
            <a:avLst/>
            <a:gdLst>
              <a:gd name="T0" fmla="*/ 144 w 144"/>
              <a:gd name="T1" fmla="*/ 0 h 1"/>
              <a:gd name="T2" fmla="*/ 8 w 144"/>
              <a:gd name="T3" fmla="*/ 0 h 1"/>
              <a:gd name="T4" fmla="*/ 0 w 144"/>
              <a:gd name="T5" fmla="*/ 1 h 1"/>
              <a:gd name="T6" fmla="*/ 144 w 144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" h="1">
                <a:moveTo>
                  <a:pt x="144" y="0"/>
                </a:moveTo>
                <a:cubicBezTo>
                  <a:pt x="8" y="0"/>
                  <a:pt x="8" y="0"/>
                  <a:pt x="8" y="0"/>
                </a:cubicBezTo>
                <a:cubicBezTo>
                  <a:pt x="6" y="0"/>
                  <a:pt x="3" y="0"/>
                  <a:pt x="0" y="1"/>
                </a:cubicBezTo>
                <a:lnTo>
                  <a:pt x="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562161" y="2812867"/>
            <a:ext cx="654051" cy="463535"/>
            <a:chOff x="5735236" y="2825558"/>
            <a:chExt cx="654051" cy="463535"/>
          </a:xfrm>
        </p:grpSpPr>
        <p:sp>
          <p:nvSpPr>
            <p:cNvPr id="28" name="Freeform 15"/>
            <p:cNvSpPr/>
            <p:nvPr/>
          </p:nvSpPr>
          <p:spPr bwMode="auto">
            <a:xfrm>
              <a:off x="5735236" y="2843149"/>
              <a:ext cx="654051" cy="445944"/>
            </a:xfrm>
            <a:custGeom>
              <a:avLst/>
              <a:gdLst>
                <a:gd name="T0" fmla="*/ 643 w 668"/>
                <a:gd name="T1" fmla="*/ 0 h 454"/>
                <a:gd name="T2" fmla="*/ 353 w 668"/>
                <a:gd name="T3" fmla="*/ 215 h 454"/>
                <a:gd name="T4" fmla="*/ 303 w 668"/>
                <a:gd name="T5" fmla="*/ 215 h 454"/>
                <a:gd name="T6" fmla="*/ 22 w 668"/>
                <a:gd name="T7" fmla="*/ 1 h 454"/>
                <a:gd name="T8" fmla="*/ 0 w 668"/>
                <a:gd name="T9" fmla="*/ 36 h 454"/>
                <a:gd name="T10" fmla="*/ 0 w 668"/>
                <a:gd name="T11" fmla="*/ 416 h 454"/>
                <a:gd name="T12" fmla="*/ 38 w 668"/>
                <a:gd name="T13" fmla="*/ 454 h 454"/>
                <a:gd name="T14" fmla="*/ 630 w 668"/>
                <a:gd name="T15" fmla="*/ 454 h 454"/>
                <a:gd name="T16" fmla="*/ 668 w 668"/>
                <a:gd name="T17" fmla="*/ 416 h 454"/>
                <a:gd name="T18" fmla="*/ 668 w 668"/>
                <a:gd name="T19" fmla="*/ 36 h 454"/>
                <a:gd name="T20" fmla="*/ 643 w 668"/>
                <a:gd name="T2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8" h="454">
                  <a:moveTo>
                    <a:pt x="643" y="0"/>
                  </a:moveTo>
                  <a:cubicBezTo>
                    <a:pt x="353" y="215"/>
                    <a:pt x="353" y="215"/>
                    <a:pt x="353" y="215"/>
                  </a:cubicBezTo>
                  <a:cubicBezTo>
                    <a:pt x="339" y="229"/>
                    <a:pt x="317" y="229"/>
                    <a:pt x="303" y="215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9" y="8"/>
                    <a:pt x="0" y="21"/>
                    <a:pt x="0" y="36"/>
                  </a:cubicBezTo>
                  <a:cubicBezTo>
                    <a:pt x="0" y="416"/>
                    <a:pt x="0" y="416"/>
                    <a:pt x="0" y="416"/>
                  </a:cubicBezTo>
                  <a:cubicBezTo>
                    <a:pt x="0" y="437"/>
                    <a:pt x="17" y="454"/>
                    <a:pt x="38" y="454"/>
                  </a:cubicBezTo>
                  <a:cubicBezTo>
                    <a:pt x="630" y="454"/>
                    <a:pt x="630" y="454"/>
                    <a:pt x="630" y="454"/>
                  </a:cubicBezTo>
                  <a:cubicBezTo>
                    <a:pt x="651" y="454"/>
                    <a:pt x="668" y="437"/>
                    <a:pt x="668" y="416"/>
                  </a:cubicBezTo>
                  <a:cubicBezTo>
                    <a:pt x="668" y="36"/>
                    <a:pt x="668" y="36"/>
                    <a:pt x="668" y="36"/>
                  </a:cubicBezTo>
                  <a:cubicBezTo>
                    <a:pt x="668" y="19"/>
                    <a:pt x="658" y="6"/>
                    <a:pt x="6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6"/>
            <p:cNvSpPr/>
            <p:nvPr/>
          </p:nvSpPr>
          <p:spPr bwMode="auto">
            <a:xfrm>
              <a:off x="5770334" y="2825558"/>
              <a:ext cx="579727" cy="213475"/>
            </a:xfrm>
            <a:custGeom>
              <a:avLst/>
              <a:gdLst>
                <a:gd name="T0" fmla="*/ 0 w 592"/>
                <a:gd name="T1" fmla="*/ 0 h 217"/>
                <a:gd name="T2" fmla="*/ 267 w 592"/>
                <a:gd name="T3" fmla="*/ 203 h 217"/>
                <a:gd name="T4" fmla="*/ 317 w 592"/>
                <a:gd name="T5" fmla="*/ 203 h 217"/>
                <a:gd name="T6" fmla="*/ 592 w 592"/>
                <a:gd name="T7" fmla="*/ 0 h 217"/>
                <a:gd name="T8" fmla="*/ 0 w 592"/>
                <a:gd name="T9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217">
                  <a:moveTo>
                    <a:pt x="0" y="0"/>
                  </a:moveTo>
                  <a:cubicBezTo>
                    <a:pt x="267" y="203"/>
                    <a:pt x="267" y="203"/>
                    <a:pt x="267" y="203"/>
                  </a:cubicBezTo>
                  <a:cubicBezTo>
                    <a:pt x="281" y="217"/>
                    <a:pt x="303" y="217"/>
                    <a:pt x="317" y="203"/>
                  </a:cubicBezTo>
                  <a:cubicBezTo>
                    <a:pt x="592" y="0"/>
                    <a:pt x="592" y="0"/>
                    <a:pt x="59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764352" y="2830458"/>
            <a:ext cx="714937" cy="487497"/>
            <a:chOff x="4805363" y="2551113"/>
            <a:chExt cx="2574926" cy="1755776"/>
          </a:xfrm>
        </p:grpSpPr>
        <p:sp>
          <p:nvSpPr>
            <p:cNvPr id="17" name="Freeform 5"/>
            <p:cNvSpPr/>
            <p:nvPr/>
          </p:nvSpPr>
          <p:spPr bwMode="auto">
            <a:xfrm>
              <a:off x="5387976" y="3775076"/>
              <a:ext cx="685800" cy="531813"/>
            </a:xfrm>
            <a:custGeom>
              <a:avLst/>
              <a:gdLst>
                <a:gd name="T0" fmla="*/ 380 w 432"/>
                <a:gd name="T1" fmla="*/ 168 h 335"/>
                <a:gd name="T2" fmla="*/ 48 w 432"/>
                <a:gd name="T3" fmla="*/ 335 h 335"/>
                <a:gd name="T4" fmla="*/ 0 w 432"/>
                <a:gd name="T5" fmla="*/ 104 h 335"/>
                <a:gd name="T6" fmla="*/ 432 w 432"/>
                <a:gd name="T7" fmla="*/ 0 h 335"/>
                <a:gd name="T8" fmla="*/ 380 w 432"/>
                <a:gd name="T9" fmla="*/ 16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335">
                  <a:moveTo>
                    <a:pt x="380" y="168"/>
                  </a:moveTo>
                  <a:lnTo>
                    <a:pt x="48" y="335"/>
                  </a:lnTo>
                  <a:lnTo>
                    <a:pt x="0" y="104"/>
                  </a:lnTo>
                  <a:lnTo>
                    <a:pt x="432" y="0"/>
                  </a:lnTo>
                  <a:lnTo>
                    <a:pt x="380" y="168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4805363" y="2551113"/>
              <a:ext cx="2574925" cy="1114425"/>
            </a:xfrm>
            <a:custGeom>
              <a:avLst/>
              <a:gdLst>
                <a:gd name="T0" fmla="*/ 1622 w 1622"/>
                <a:gd name="T1" fmla="*/ 0 h 702"/>
                <a:gd name="T2" fmla="*/ 241 w 1622"/>
                <a:gd name="T3" fmla="*/ 702 h 702"/>
                <a:gd name="T4" fmla="*/ 0 w 1622"/>
                <a:gd name="T5" fmla="*/ 366 h 702"/>
                <a:gd name="T6" fmla="*/ 1622 w 1622"/>
                <a:gd name="T7" fmla="*/ 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2" h="702">
                  <a:moveTo>
                    <a:pt x="1622" y="0"/>
                  </a:moveTo>
                  <a:lnTo>
                    <a:pt x="241" y="702"/>
                  </a:lnTo>
                  <a:lnTo>
                    <a:pt x="0" y="366"/>
                  </a:lnTo>
                  <a:lnTo>
                    <a:pt x="16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7"/>
            <p:cNvSpPr/>
            <p:nvPr/>
          </p:nvSpPr>
          <p:spPr bwMode="auto">
            <a:xfrm>
              <a:off x="4805363" y="2551113"/>
              <a:ext cx="2574925" cy="1114425"/>
            </a:xfrm>
            <a:custGeom>
              <a:avLst/>
              <a:gdLst>
                <a:gd name="T0" fmla="*/ 1622 w 1622"/>
                <a:gd name="T1" fmla="*/ 0 h 702"/>
                <a:gd name="T2" fmla="*/ 241 w 1622"/>
                <a:gd name="T3" fmla="*/ 702 h 702"/>
                <a:gd name="T4" fmla="*/ 0 w 1622"/>
                <a:gd name="T5" fmla="*/ 366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22" h="702">
                  <a:moveTo>
                    <a:pt x="1622" y="0"/>
                  </a:moveTo>
                  <a:lnTo>
                    <a:pt x="241" y="702"/>
                  </a:lnTo>
                  <a:lnTo>
                    <a:pt x="0" y="3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8"/>
            <p:cNvSpPr/>
            <p:nvPr/>
          </p:nvSpPr>
          <p:spPr bwMode="auto">
            <a:xfrm>
              <a:off x="5387976" y="2551113"/>
              <a:ext cx="1992313" cy="1755775"/>
            </a:xfrm>
            <a:custGeom>
              <a:avLst/>
              <a:gdLst>
                <a:gd name="T0" fmla="*/ 1255 w 1255"/>
                <a:gd name="T1" fmla="*/ 0 h 1106"/>
                <a:gd name="T2" fmla="*/ 0 w 1255"/>
                <a:gd name="T3" fmla="*/ 875 h 1106"/>
                <a:gd name="T4" fmla="*/ 515 w 1255"/>
                <a:gd name="T5" fmla="*/ 1106 h 1106"/>
                <a:gd name="T6" fmla="*/ 1255 w 1255"/>
                <a:gd name="T7" fmla="*/ 0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5" h="1106">
                  <a:moveTo>
                    <a:pt x="1255" y="0"/>
                  </a:moveTo>
                  <a:lnTo>
                    <a:pt x="0" y="875"/>
                  </a:lnTo>
                  <a:lnTo>
                    <a:pt x="515" y="1106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9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9"/>
            <p:cNvSpPr/>
            <p:nvPr/>
          </p:nvSpPr>
          <p:spPr bwMode="auto">
            <a:xfrm>
              <a:off x="5387976" y="2551113"/>
              <a:ext cx="1992313" cy="1755775"/>
            </a:xfrm>
            <a:custGeom>
              <a:avLst/>
              <a:gdLst>
                <a:gd name="T0" fmla="*/ 1255 w 1255"/>
                <a:gd name="T1" fmla="*/ 0 h 1106"/>
                <a:gd name="T2" fmla="*/ 0 w 1255"/>
                <a:gd name="T3" fmla="*/ 875 h 1106"/>
                <a:gd name="T4" fmla="*/ 515 w 1255"/>
                <a:gd name="T5" fmla="*/ 1106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5" h="1106">
                  <a:moveTo>
                    <a:pt x="1255" y="0"/>
                  </a:moveTo>
                  <a:lnTo>
                    <a:pt x="0" y="875"/>
                  </a:lnTo>
                  <a:lnTo>
                    <a:pt x="515" y="110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rot="2279389">
            <a:off x="9110946" y="2795647"/>
            <a:ext cx="433263" cy="596737"/>
            <a:chOff x="8789198" y="2490661"/>
            <a:chExt cx="1203325" cy="1657351"/>
          </a:xfrm>
        </p:grpSpPr>
        <p:sp>
          <p:nvSpPr>
            <p:cNvPr id="32" name="Rectangle 13"/>
            <p:cNvSpPr>
              <a:spLocks noChangeArrowheads="1"/>
            </p:cNvSpPr>
            <p:nvPr/>
          </p:nvSpPr>
          <p:spPr bwMode="auto">
            <a:xfrm>
              <a:off x="8789198" y="2490661"/>
              <a:ext cx="1203325" cy="1920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14"/>
            <p:cNvSpPr/>
            <p:nvPr/>
          </p:nvSpPr>
          <p:spPr bwMode="auto">
            <a:xfrm>
              <a:off x="8789198" y="2727199"/>
              <a:ext cx="1203325" cy="1420813"/>
            </a:xfrm>
            <a:custGeom>
              <a:avLst/>
              <a:gdLst>
                <a:gd name="T0" fmla="*/ 318 w 318"/>
                <a:gd name="T1" fmla="*/ 17 h 376"/>
                <a:gd name="T2" fmla="*/ 318 w 318"/>
                <a:gd name="T3" fmla="*/ 0 h 376"/>
                <a:gd name="T4" fmla="*/ 0 w 318"/>
                <a:gd name="T5" fmla="*/ 0 h 376"/>
                <a:gd name="T6" fmla="*/ 0 w 318"/>
                <a:gd name="T7" fmla="*/ 17 h 376"/>
                <a:gd name="T8" fmla="*/ 61 w 318"/>
                <a:gd name="T9" fmla="*/ 121 h 376"/>
                <a:gd name="T10" fmla="*/ 0 w 318"/>
                <a:gd name="T11" fmla="*/ 224 h 376"/>
                <a:gd name="T12" fmla="*/ 0 w 318"/>
                <a:gd name="T13" fmla="*/ 224 h 376"/>
                <a:gd name="T14" fmla="*/ 152 w 318"/>
                <a:gd name="T15" fmla="*/ 376 h 376"/>
                <a:gd name="T16" fmla="*/ 152 w 318"/>
                <a:gd name="T17" fmla="*/ 212 h 376"/>
                <a:gd name="T18" fmla="*/ 103 w 318"/>
                <a:gd name="T19" fmla="*/ 156 h 376"/>
                <a:gd name="T20" fmla="*/ 159 w 318"/>
                <a:gd name="T21" fmla="*/ 100 h 376"/>
                <a:gd name="T22" fmla="*/ 216 w 318"/>
                <a:gd name="T23" fmla="*/ 156 h 376"/>
                <a:gd name="T24" fmla="*/ 166 w 318"/>
                <a:gd name="T25" fmla="*/ 212 h 376"/>
                <a:gd name="T26" fmla="*/ 166 w 318"/>
                <a:gd name="T27" fmla="*/ 375 h 376"/>
                <a:gd name="T28" fmla="*/ 318 w 318"/>
                <a:gd name="T29" fmla="*/ 224 h 376"/>
                <a:gd name="T30" fmla="*/ 257 w 318"/>
                <a:gd name="T31" fmla="*/ 121 h 376"/>
                <a:gd name="T32" fmla="*/ 318 w 318"/>
                <a:gd name="T33" fmla="*/ 17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8" h="376">
                  <a:moveTo>
                    <a:pt x="318" y="17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7" y="37"/>
                    <a:pt x="61" y="76"/>
                    <a:pt x="61" y="121"/>
                  </a:cubicBezTo>
                  <a:cubicBezTo>
                    <a:pt x="61" y="165"/>
                    <a:pt x="37" y="20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52" y="376"/>
                    <a:pt x="152" y="376"/>
                    <a:pt x="152" y="376"/>
                  </a:cubicBezTo>
                  <a:cubicBezTo>
                    <a:pt x="152" y="212"/>
                    <a:pt x="152" y="212"/>
                    <a:pt x="152" y="212"/>
                  </a:cubicBezTo>
                  <a:cubicBezTo>
                    <a:pt x="125" y="209"/>
                    <a:pt x="103" y="185"/>
                    <a:pt x="103" y="156"/>
                  </a:cubicBezTo>
                  <a:cubicBezTo>
                    <a:pt x="103" y="125"/>
                    <a:pt x="128" y="100"/>
                    <a:pt x="159" y="100"/>
                  </a:cubicBezTo>
                  <a:cubicBezTo>
                    <a:pt x="190" y="100"/>
                    <a:pt x="216" y="125"/>
                    <a:pt x="216" y="156"/>
                  </a:cubicBezTo>
                  <a:cubicBezTo>
                    <a:pt x="216" y="185"/>
                    <a:pt x="194" y="209"/>
                    <a:pt x="166" y="212"/>
                  </a:cubicBezTo>
                  <a:cubicBezTo>
                    <a:pt x="166" y="375"/>
                    <a:pt x="166" y="375"/>
                    <a:pt x="166" y="375"/>
                  </a:cubicBezTo>
                  <a:cubicBezTo>
                    <a:pt x="318" y="224"/>
                    <a:pt x="318" y="224"/>
                    <a:pt x="318" y="224"/>
                  </a:cubicBezTo>
                  <a:cubicBezTo>
                    <a:pt x="282" y="203"/>
                    <a:pt x="257" y="165"/>
                    <a:pt x="257" y="121"/>
                  </a:cubicBezTo>
                  <a:cubicBezTo>
                    <a:pt x="257" y="76"/>
                    <a:pt x="282" y="37"/>
                    <a:pt x="318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78" name="直接连接符 77"/>
          <p:cNvCxnSpPr/>
          <p:nvPr/>
        </p:nvCxnSpPr>
        <p:spPr>
          <a:xfrm flipH="1">
            <a:off x="9002849" y="798148"/>
            <a:ext cx="972457" cy="972457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flipH="1">
            <a:off x="10299387" y="464457"/>
            <a:ext cx="972455" cy="972457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flipH="1">
            <a:off x="10299387" y="1581061"/>
            <a:ext cx="527171" cy="527172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737078" y="1431018"/>
            <a:ext cx="972457" cy="972457"/>
          </a:xfrm>
          <a:prstGeom prst="line">
            <a:avLst/>
          </a:prstGeom>
          <a:ln w="22225">
            <a:gradFill>
              <a:gsLst>
                <a:gs pos="44000">
                  <a:srgbClr val="FBFCFE">
                    <a:alpha val="25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H="1">
            <a:off x="2123818" y="520571"/>
            <a:ext cx="574511" cy="57451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flipH="1">
            <a:off x="1015381" y="464457"/>
            <a:ext cx="574511" cy="57451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54 -0.11505 L -0.24557 0.417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12" y="2662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622 -0.24745 L -0.78555 1.1467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89" y="6969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14232 -0.23565 L -0.78255 1.2067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250" y="7210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16784 -0.33773 L -0.74817 1.2108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807" y="7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24 -0.11759 L -0.35325 0.5231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24" y="32037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9739 -0.42176 L -0.47787 0.7669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763" y="5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59" grpId="0" animBg="1"/>
      <p:bldP spid="64" grpId="0" animBg="1"/>
      <p:bldP spid="69" grpId="0"/>
      <p:bldP spid="35" grpId="0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-14517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9" name="等腰三角形 18"/>
          <p:cNvSpPr/>
          <p:nvPr/>
        </p:nvSpPr>
        <p:spPr>
          <a:xfrm rot="18296855">
            <a:off x="1624013" y="703263"/>
            <a:ext cx="84138" cy="71438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41388" y="850900"/>
            <a:ext cx="34925" cy="33338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1" name="任意多边形 10"/>
          <p:cNvSpPr/>
          <p:nvPr/>
        </p:nvSpPr>
        <p:spPr>
          <a:xfrm>
            <a:off x="29028" y="14515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95325" y="1309688"/>
            <a:ext cx="323850" cy="325438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/>
          <p:nvPr/>
        </p:nvSpPr>
        <p:spPr>
          <a:xfrm>
            <a:off x="1241425" y="796925"/>
            <a:ext cx="357188" cy="469900"/>
          </a:xfrm>
          <a:custGeom>
            <a:avLst/>
            <a:gdLst/>
            <a:ahLst/>
            <a:cxnLst/>
            <a:rect l="0" t="0" r="0" b="0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5369" name="文本框 30"/>
          <p:cNvSpPr txBox="1"/>
          <p:nvPr/>
        </p:nvSpPr>
        <p:spPr>
          <a:xfrm>
            <a:off x="4303713" y="431800"/>
            <a:ext cx="1392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86280" y="740410"/>
            <a:ext cx="6596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购物车收藏：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前端入口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992" y="1323975"/>
            <a:ext cx="3742173" cy="27656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19" y="4264887"/>
            <a:ext cx="9562046" cy="236432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3" grpId="1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-14517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9" name="等腰三角形 18"/>
          <p:cNvSpPr/>
          <p:nvPr/>
        </p:nvSpPr>
        <p:spPr>
          <a:xfrm rot="18296855">
            <a:off x="1624013" y="703263"/>
            <a:ext cx="84138" cy="71438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41388" y="850900"/>
            <a:ext cx="34925" cy="33338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1" name="任意多边形 10"/>
          <p:cNvSpPr/>
          <p:nvPr/>
        </p:nvSpPr>
        <p:spPr>
          <a:xfrm>
            <a:off x="29028" y="14515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95325" y="1309688"/>
            <a:ext cx="323850" cy="325438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/>
          <p:nvPr/>
        </p:nvSpPr>
        <p:spPr>
          <a:xfrm>
            <a:off x="1241425" y="796925"/>
            <a:ext cx="357188" cy="469900"/>
          </a:xfrm>
          <a:custGeom>
            <a:avLst/>
            <a:gdLst/>
            <a:ahLst/>
            <a:cxnLst/>
            <a:rect l="0" t="0" r="0" b="0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5369" name="文本框 30"/>
          <p:cNvSpPr txBox="1"/>
          <p:nvPr/>
        </p:nvSpPr>
        <p:spPr>
          <a:xfrm>
            <a:off x="4303713" y="431800"/>
            <a:ext cx="1392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86280" y="740410"/>
            <a:ext cx="69805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购物车收藏：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未登录状态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1884793"/>
            <a:ext cx="9740707" cy="397242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3" grpId="1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-14517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9" name="等腰三角形 18"/>
          <p:cNvSpPr/>
          <p:nvPr/>
        </p:nvSpPr>
        <p:spPr>
          <a:xfrm rot="18296855">
            <a:off x="1624013" y="703263"/>
            <a:ext cx="84138" cy="71438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41388" y="850900"/>
            <a:ext cx="34925" cy="33338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1" name="任意多边形 10"/>
          <p:cNvSpPr/>
          <p:nvPr/>
        </p:nvSpPr>
        <p:spPr>
          <a:xfrm>
            <a:off x="29028" y="14515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95325" y="1309688"/>
            <a:ext cx="323850" cy="325438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/>
          <p:nvPr/>
        </p:nvSpPr>
        <p:spPr>
          <a:xfrm>
            <a:off x="1241425" y="796925"/>
            <a:ext cx="357188" cy="469900"/>
          </a:xfrm>
          <a:custGeom>
            <a:avLst/>
            <a:gdLst/>
            <a:ahLst/>
            <a:cxnLst/>
            <a:rect l="0" t="0" r="0" b="0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5369" name="文本框 30"/>
          <p:cNvSpPr txBox="1"/>
          <p:nvPr/>
        </p:nvSpPr>
        <p:spPr>
          <a:xfrm>
            <a:off x="4303713" y="431800"/>
            <a:ext cx="1392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86280" y="740410"/>
            <a:ext cx="58959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购物车收藏：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登陆状态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418082"/>
            <a:ext cx="7460912" cy="236262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082" y="2094328"/>
            <a:ext cx="8340387" cy="324205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012" y="3137192"/>
            <a:ext cx="9382794" cy="349178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3" grpId="1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-14517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9" name="等腰三角形 18"/>
          <p:cNvSpPr/>
          <p:nvPr/>
        </p:nvSpPr>
        <p:spPr>
          <a:xfrm rot="18296855">
            <a:off x="1624013" y="703263"/>
            <a:ext cx="84138" cy="71438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41388" y="850900"/>
            <a:ext cx="34925" cy="33338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1" name="任意多边形 10"/>
          <p:cNvSpPr/>
          <p:nvPr/>
        </p:nvSpPr>
        <p:spPr>
          <a:xfrm>
            <a:off x="29028" y="14515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95325" y="1309688"/>
            <a:ext cx="323850" cy="325438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/>
          <p:nvPr/>
        </p:nvSpPr>
        <p:spPr>
          <a:xfrm>
            <a:off x="1241425" y="796925"/>
            <a:ext cx="357188" cy="469900"/>
          </a:xfrm>
          <a:custGeom>
            <a:avLst/>
            <a:gdLst/>
            <a:ahLst/>
            <a:cxnLst/>
            <a:rect l="0" t="0" r="0" b="0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5369" name="文本框 30"/>
          <p:cNvSpPr txBox="1"/>
          <p:nvPr/>
        </p:nvSpPr>
        <p:spPr>
          <a:xfrm>
            <a:off x="4303713" y="431800"/>
            <a:ext cx="1392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86280" y="740410"/>
            <a:ext cx="54419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用户系统个人收藏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33475" y="2089150"/>
            <a:ext cx="82873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流程分析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当用户登陆之后，点击我的收藏，初始化方法，执行查询。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获得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redis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中的收藏商品进行展示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3" grpId="1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-14517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9" name="等腰三角形 18"/>
          <p:cNvSpPr/>
          <p:nvPr/>
        </p:nvSpPr>
        <p:spPr>
          <a:xfrm rot="18296855">
            <a:off x="1624013" y="703263"/>
            <a:ext cx="84138" cy="71438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41388" y="850900"/>
            <a:ext cx="34925" cy="33338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1" name="任意多边形 10"/>
          <p:cNvSpPr/>
          <p:nvPr/>
        </p:nvSpPr>
        <p:spPr>
          <a:xfrm>
            <a:off x="29028" y="14515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95325" y="1309688"/>
            <a:ext cx="323850" cy="325438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/>
          <p:nvPr/>
        </p:nvSpPr>
        <p:spPr>
          <a:xfrm>
            <a:off x="1241425" y="796925"/>
            <a:ext cx="357188" cy="469900"/>
          </a:xfrm>
          <a:custGeom>
            <a:avLst/>
            <a:gdLst/>
            <a:ahLst/>
            <a:cxnLst/>
            <a:rect l="0" t="0" r="0" b="0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5369" name="文本框 30"/>
          <p:cNvSpPr txBox="1"/>
          <p:nvPr/>
        </p:nvSpPr>
        <p:spPr>
          <a:xfrm>
            <a:off x="4303713" y="431800"/>
            <a:ext cx="1392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86280" y="740410"/>
            <a:ext cx="54419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用户中心我的收藏：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展示页面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80" y="1468755"/>
            <a:ext cx="7591425" cy="513016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3" grpId="1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-14517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9" name="等腰三角形 18"/>
          <p:cNvSpPr/>
          <p:nvPr/>
        </p:nvSpPr>
        <p:spPr>
          <a:xfrm rot="18296855">
            <a:off x="1624013" y="703263"/>
            <a:ext cx="84138" cy="71438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41388" y="850900"/>
            <a:ext cx="34925" cy="33338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1" name="任意多边形 10"/>
          <p:cNvSpPr/>
          <p:nvPr/>
        </p:nvSpPr>
        <p:spPr>
          <a:xfrm>
            <a:off x="29028" y="14515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95325" y="1309688"/>
            <a:ext cx="323850" cy="325438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/>
          <p:nvPr/>
        </p:nvSpPr>
        <p:spPr>
          <a:xfrm>
            <a:off x="1241425" y="796925"/>
            <a:ext cx="357188" cy="469900"/>
          </a:xfrm>
          <a:custGeom>
            <a:avLst/>
            <a:gdLst/>
            <a:ahLst/>
            <a:cxnLst/>
            <a:rect l="0" t="0" r="0" b="0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5369" name="文本框 30"/>
          <p:cNvSpPr txBox="1"/>
          <p:nvPr/>
        </p:nvSpPr>
        <p:spPr>
          <a:xfrm>
            <a:off x="4303713" y="431800"/>
            <a:ext cx="1392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86280" y="740410"/>
            <a:ext cx="54419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品优购用户中心-个人信息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7300" y="2432050"/>
            <a:ext cx="808164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用户登陆之后可能需要进行信息的修改，这个个人信息就是对用户的信息进行更改和完善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当用户点击个人信息的时候，会先去查询这个用户的信息，进行回显，当用户点击提交的时候，会更新数据库中的信息，注意，用户的头像用到的是文件上传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3" grpId="1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14515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9" name="等腰三角形 18"/>
          <p:cNvSpPr/>
          <p:nvPr/>
        </p:nvSpPr>
        <p:spPr>
          <a:xfrm rot="18296855">
            <a:off x="1624013" y="703263"/>
            <a:ext cx="84138" cy="71438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41388" y="850900"/>
            <a:ext cx="34925" cy="33338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1" name="任意多边形 10"/>
          <p:cNvSpPr/>
          <p:nvPr/>
        </p:nvSpPr>
        <p:spPr>
          <a:xfrm>
            <a:off x="29028" y="14515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95325" y="1309688"/>
            <a:ext cx="323850" cy="325438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/>
          <p:nvPr/>
        </p:nvSpPr>
        <p:spPr>
          <a:xfrm>
            <a:off x="1241425" y="796925"/>
            <a:ext cx="357188" cy="469900"/>
          </a:xfrm>
          <a:custGeom>
            <a:avLst/>
            <a:gdLst/>
            <a:ahLst/>
            <a:cxnLst/>
            <a:rect l="0" t="0" r="0" b="0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5369" name="文本框 30"/>
          <p:cNvSpPr txBox="1"/>
          <p:nvPr/>
        </p:nvSpPr>
        <p:spPr>
          <a:xfrm>
            <a:off x="4303713" y="431800"/>
            <a:ext cx="1392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86280" y="740410"/>
            <a:ext cx="7118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品优购用户中心-个人信息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数据回显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57250" y="1749425"/>
            <a:ext cx="11121231" cy="3914775"/>
            <a:chOff x="857250" y="1749425"/>
            <a:chExt cx="11121231" cy="391477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7250" y="1749425"/>
              <a:ext cx="2200275" cy="3914775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612" y="1787207"/>
              <a:ext cx="4772025" cy="36957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35156" y="2249169"/>
              <a:ext cx="3743325" cy="2771775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3" grpId="1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等腰三角形 18"/>
          <p:cNvSpPr/>
          <p:nvPr/>
        </p:nvSpPr>
        <p:spPr>
          <a:xfrm rot="18296855">
            <a:off x="1624013" y="703263"/>
            <a:ext cx="84138" cy="71438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41388" y="850900"/>
            <a:ext cx="34925" cy="33338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1" name="任意多边形 10"/>
          <p:cNvSpPr/>
          <p:nvPr/>
        </p:nvSpPr>
        <p:spPr>
          <a:xfrm>
            <a:off x="29028" y="14515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95325" y="1309688"/>
            <a:ext cx="323850" cy="325438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/>
          <p:nvPr/>
        </p:nvSpPr>
        <p:spPr>
          <a:xfrm>
            <a:off x="1241425" y="796925"/>
            <a:ext cx="357188" cy="469900"/>
          </a:xfrm>
          <a:custGeom>
            <a:avLst/>
            <a:gdLst/>
            <a:ahLst/>
            <a:cxnLst/>
            <a:rect l="0" t="0" r="0" b="0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5369" name="文本框 30"/>
          <p:cNvSpPr txBox="1"/>
          <p:nvPr/>
        </p:nvSpPr>
        <p:spPr>
          <a:xfrm>
            <a:off x="4303713" y="431800"/>
            <a:ext cx="1392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86280" y="740410"/>
            <a:ext cx="7090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  <a:sym typeface="+mn-ea"/>
              </a:rPr>
              <a:t>品优购用户中心-个人信息：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  <a:sym typeface="+mn-ea"/>
              </a:rPr>
              <a:t>数据更新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4515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025" y="1888236"/>
            <a:ext cx="3713925" cy="32894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320" y="1623212"/>
            <a:ext cx="4857750" cy="3819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274" y="5688861"/>
            <a:ext cx="10121871" cy="59842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3" grpId="1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88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9" name="等腰三角形 18"/>
          <p:cNvSpPr/>
          <p:nvPr/>
        </p:nvSpPr>
        <p:spPr>
          <a:xfrm rot="18296855">
            <a:off x="1624013" y="703263"/>
            <a:ext cx="84138" cy="71438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41388" y="850900"/>
            <a:ext cx="34925" cy="33338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1" name="任意多边形 10"/>
          <p:cNvSpPr/>
          <p:nvPr/>
        </p:nvSpPr>
        <p:spPr>
          <a:xfrm>
            <a:off x="29028" y="14515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95325" y="1309688"/>
            <a:ext cx="323850" cy="325438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/>
          <p:nvPr/>
        </p:nvSpPr>
        <p:spPr>
          <a:xfrm>
            <a:off x="1241425" y="796925"/>
            <a:ext cx="357188" cy="469900"/>
          </a:xfrm>
          <a:custGeom>
            <a:avLst/>
            <a:gdLst/>
            <a:ahLst/>
            <a:cxnLst/>
            <a:rect l="0" t="0" r="0" b="0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5369" name="文本框 30"/>
          <p:cNvSpPr txBox="1"/>
          <p:nvPr/>
        </p:nvSpPr>
        <p:spPr>
          <a:xfrm>
            <a:off x="4303713" y="431800"/>
            <a:ext cx="1392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86280" y="740410"/>
            <a:ext cx="5441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商家后台销售折线图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82345" y="1990725"/>
            <a:ext cx="103219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画图工具使用的是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echarts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,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后端根据指示，查询出指定时间段属于这个商家的订单。分组处理后返回给前端（一个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map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集合），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echarts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画的图中，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y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轴是销售额，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x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轴式销售日期。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3" grpId="1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-14517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9" name="等腰三角形 18"/>
          <p:cNvSpPr/>
          <p:nvPr/>
        </p:nvSpPr>
        <p:spPr>
          <a:xfrm rot="18296855">
            <a:off x="1624013" y="703263"/>
            <a:ext cx="84138" cy="71438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41388" y="850900"/>
            <a:ext cx="34925" cy="33338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1" name="任意多边形 10"/>
          <p:cNvSpPr/>
          <p:nvPr/>
        </p:nvSpPr>
        <p:spPr>
          <a:xfrm>
            <a:off x="29028" y="14515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95325" y="1309688"/>
            <a:ext cx="323850" cy="325438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/>
          <p:nvPr/>
        </p:nvSpPr>
        <p:spPr>
          <a:xfrm>
            <a:off x="1241425" y="796925"/>
            <a:ext cx="357188" cy="469900"/>
          </a:xfrm>
          <a:custGeom>
            <a:avLst/>
            <a:gdLst/>
            <a:ahLst/>
            <a:cxnLst/>
            <a:rect l="0" t="0" r="0" b="0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5369" name="文本框 30"/>
          <p:cNvSpPr txBox="1"/>
          <p:nvPr/>
        </p:nvSpPr>
        <p:spPr>
          <a:xfrm>
            <a:off x="4303713" y="431800"/>
            <a:ext cx="1392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86280" y="740410"/>
            <a:ext cx="6582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商家后台销售折线图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: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前端页面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4" y="1548853"/>
            <a:ext cx="9445253" cy="4630816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3" grpId="1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文本框 8"/>
          <p:cNvSpPr txBox="1"/>
          <p:nvPr>
            <p:custDataLst>
              <p:tags r:id="rId2"/>
            </p:custDataLst>
          </p:nvPr>
        </p:nvSpPr>
        <p:spPr>
          <a:xfrm>
            <a:off x="5309549" y="1838669"/>
            <a:ext cx="1285427" cy="2281630"/>
          </a:xfrm>
          <a:custGeom>
            <a:avLst/>
            <a:gdLst/>
            <a:ahLst/>
            <a:cxnLst/>
            <a:rect l="l" t="t" r="r" b="b"/>
            <a:pathLst>
              <a:path w="375047" h="665708">
                <a:moveTo>
                  <a:pt x="224582" y="0"/>
                </a:moveTo>
                <a:lnTo>
                  <a:pt x="375047" y="0"/>
                </a:lnTo>
                <a:lnTo>
                  <a:pt x="375047" y="665708"/>
                </a:lnTo>
                <a:lnTo>
                  <a:pt x="191095" y="665708"/>
                </a:lnTo>
                <a:lnTo>
                  <a:pt x="191095" y="229493"/>
                </a:lnTo>
                <a:cubicBezTo>
                  <a:pt x="161330" y="252115"/>
                  <a:pt x="132531" y="270421"/>
                  <a:pt x="104700" y="284410"/>
                </a:cubicBezTo>
                <a:cubicBezTo>
                  <a:pt x="76870" y="298400"/>
                  <a:pt x="41969" y="311795"/>
                  <a:pt x="0" y="324594"/>
                </a:cubicBezTo>
                <a:lnTo>
                  <a:pt x="0" y="175468"/>
                </a:lnTo>
                <a:cubicBezTo>
                  <a:pt x="61912" y="155525"/>
                  <a:pt x="109984" y="131564"/>
                  <a:pt x="144214" y="103584"/>
                </a:cubicBezTo>
                <a:cubicBezTo>
                  <a:pt x="178445" y="75605"/>
                  <a:pt x="205234" y="41076"/>
                  <a:pt x="224582" y="0"/>
                </a:cubicBezTo>
                <a:close/>
              </a:path>
            </a:pathLst>
          </a:custGeom>
          <a:noFill/>
          <a:ln>
            <a:solidFill>
              <a:srgbClr val="1D6B6D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7200" dirty="0">
              <a:ln>
                <a:solidFill>
                  <a:srgbClr val="2A979A"/>
                </a:solidFill>
              </a:ln>
              <a:noFill/>
              <a:cs typeface="+mn-ea"/>
              <a:sym typeface="+mn-lt"/>
            </a:endParaRPr>
          </a:p>
        </p:txBody>
      </p:sp>
      <p:sp>
        <p:nvSpPr>
          <p:cNvPr id="6" name="PA_文本框 8"/>
          <p:cNvSpPr txBox="1"/>
          <p:nvPr>
            <p:custDataLst>
              <p:tags r:id="rId3"/>
            </p:custDataLst>
          </p:nvPr>
        </p:nvSpPr>
        <p:spPr>
          <a:xfrm>
            <a:off x="5257043" y="1843682"/>
            <a:ext cx="1285427" cy="2281630"/>
          </a:xfrm>
          <a:custGeom>
            <a:avLst/>
            <a:gdLst/>
            <a:ahLst/>
            <a:cxnLst/>
            <a:rect l="l" t="t" r="r" b="b"/>
            <a:pathLst>
              <a:path w="375047" h="665708">
                <a:moveTo>
                  <a:pt x="224582" y="0"/>
                </a:moveTo>
                <a:lnTo>
                  <a:pt x="375047" y="0"/>
                </a:lnTo>
                <a:lnTo>
                  <a:pt x="375047" y="665708"/>
                </a:lnTo>
                <a:lnTo>
                  <a:pt x="191095" y="665708"/>
                </a:lnTo>
                <a:lnTo>
                  <a:pt x="191095" y="229493"/>
                </a:lnTo>
                <a:cubicBezTo>
                  <a:pt x="161330" y="252115"/>
                  <a:pt x="132531" y="270421"/>
                  <a:pt x="104700" y="284410"/>
                </a:cubicBezTo>
                <a:cubicBezTo>
                  <a:pt x="76870" y="298400"/>
                  <a:pt x="41969" y="311795"/>
                  <a:pt x="0" y="324594"/>
                </a:cubicBezTo>
                <a:lnTo>
                  <a:pt x="0" y="175468"/>
                </a:lnTo>
                <a:cubicBezTo>
                  <a:pt x="61912" y="155525"/>
                  <a:pt x="109984" y="131564"/>
                  <a:pt x="144214" y="103584"/>
                </a:cubicBezTo>
                <a:cubicBezTo>
                  <a:pt x="178445" y="75605"/>
                  <a:pt x="205234" y="41076"/>
                  <a:pt x="224582" y="0"/>
                </a:cubicBezTo>
                <a:close/>
              </a:path>
            </a:pathLst>
          </a:custGeom>
          <a:noFill/>
          <a:ln>
            <a:solidFill>
              <a:srgbClr val="1D6B6D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7200" dirty="0">
              <a:ln>
                <a:solidFill>
                  <a:srgbClr val="2A979A"/>
                </a:solidFill>
              </a:ln>
              <a:noFill/>
              <a:cs typeface="+mn-ea"/>
              <a:sym typeface="+mn-lt"/>
            </a:endParaRPr>
          </a:p>
        </p:txBody>
      </p:sp>
      <p:sp>
        <p:nvSpPr>
          <p:cNvPr id="7" name="PA_文本框 8"/>
          <p:cNvSpPr txBox="1"/>
          <p:nvPr>
            <p:custDataLst>
              <p:tags r:id="rId4"/>
            </p:custDataLst>
          </p:nvPr>
        </p:nvSpPr>
        <p:spPr>
          <a:xfrm>
            <a:off x="5284339" y="1833656"/>
            <a:ext cx="1285427" cy="2281630"/>
          </a:xfrm>
          <a:custGeom>
            <a:avLst/>
            <a:gdLst/>
            <a:ahLst/>
            <a:cxnLst/>
            <a:rect l="l" t="t" r="r" b="b"/>
            <a:pathLst>
              <a:path w="375047" h="665708">
                <a:moveTo>
                  <a:pt x="224582" y="0"/>
                </a:moveTo>
                <a:lnTo>
                  <a:pt x="375047" y="0"/>
                </a:lnTo>
                <a:lnTo>
                  <a:pt x="375047" y="665708"/>
                </a:lnTo>
                <a:lnTo>
                  <a:pt x="191095" y="665708"/>
                </a:lnTo>
                <a:lnTo>
                  <a:pt x="191095" y="229493"/>
                </a:lnTo>
                <a:cubicBezTo>
                  <a:pt x="161330" y="252115"/>
                  <a:pt x="132531" y="270421"/>
                  <a:pt x="104700" y="284410"/>
                </a:cubicBezTo>
                <a:cubicBezTo>
                  <a:pt x="76870" y="298400"/>
                  <a:pt x="41969" y="311795"/>
                  <a:pt x="0" y="324594"/>
                </a:cubicBezTo>
                <a:lnTo>
                  <a:pt x="0" y="175468"/>
                </a:lnTo>
                <a:cubicBezTo>
                  <a:pt x="61912" y="155525"/>
                  <a:pt x="109984" y="131564"/>
                  <a:pt x="144214" y="103584"/>
                </a:cubicBezTo>
                <a:cubicBezTo>
                  <a:pt x="178445" y="75605"/>
                  <a:pt x="205234" y="41076"/>
                  <a:pt x="224582" y="0"/>
                </a:cubicBezTo>
                <a:close/>
              </a:path>
            </a:pathLst>
          </a:custGeom>
          <a:noFill/>
          <a:ln>
            <a:solidFill>
              <a:srgbClr val="1D6B6D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7200" dirty="0">
              <a:ln>
                <a:solidFill>
                  <a:srgbClr val="2A979A"/>
                </a:solidFill>
              </a:ln>
              <a:noFill/>
              <a:cs typeface="+mn-ea"/>
              <a:sym typeface="+mn-lt"/>
            </a:endParaRPr>
          </a:p>
        </p:txBody>
      </p:sp>
      <p:sp>
        <p:nvSpPr>
          <p:cNvPr id="8" name="PA_文本框 6"/>
          <p:cNvSpPr txBox="1"/>
          <p:nvPr>
            <p:custDataLst>
              <p:tags r:id="rId5"/>
            </p:custDataLst>
          </p:nvPr>
        </p:nvSpPr>
        <p:spPr>
          <a:xfrm>
            <a:off x="5349275" y="1843682"/>
            <a:ext cx="1285427" cy="2281630"/>
          </a:xfrm>
          <a:custGeom>
            <a:avLst/>
            <a:gdLst/>
            <a:ahLst/>
            <a:cxnLst/>
            <a:rect l="l" t="t" r="r" b="b"/>
            <a:pathLst>
              <a:path w="375047" h="665708">
                <a:moveTo>
                  <a:pt x="224582" y="0"/>
                </a:moveTo>
                <a:lnTo>
                  <a:pt x="375047" y="0"/>
                </a:lnTo>
                <a:lnTo>
                  <a:pt x="375047" y="665708"/>
                </a:lnTo>
                <a:lnTo>
                  <a:pt x="191095" y="665708"/>
                </a:lnTo>
                <a:lnTo>
                  <a:pt x="191095" y="229493"/>
                </a:lnTo>
                <a:cubicBezTo>
                  <a:pt x="161330" y="252115"/>
                  <a:pt x="132532" y="270421"/>
                  <a:pt x="104701" y="284410"/>
                </a:cubicBezTo>
                <a:cubicBezTo>
                  <a:pt x="76870" y="298400"/>
                  <a:pt x="41970" y="311795"/>
                  <a:pt x="0" y="324594"/>
                </a:cubicBezTo>
                <a:lnTo>
                  <a:pt x="0" y="175468"/>
                </a:lnTo>
                <a:cubicBezTo>
                  <a:pt x="61913" y="155525"/>
                  <a:pt x="109984" y="131564"/>
                  <a:pt x="144215" y="103584"/>
                </a:cubicBezTo>
                <a:cubicBezTo>
                  <a:pt x="178445" y="75605"/>
                  <a:pt x="205234" y="41076"/>
                  <a:pt x="224582" y="0"/>
                </a:cubicBezTo>
                <a:close/>
              </a:path>
            </a:pathLst>
          </a:custGeom>
          <a:solidFill>
            <a:srgbClr val="16FEF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7200" dirty="0">
              <a:solidFill>
                <a:srgbClr val="3AC7CA"/>
              </a:solidFill>
              <a:cs typeface="+mn-ea"/>
              <a:sym typeface="+mn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476465" y="1214651"/>
            <a:ext cx="3261815" cy="3261815"/>
          </a:xfrm>
          <a:prstGeom prst="ellipse">
            <a:avLst/>
          </a:prstGeom>
          <a:noFill/>
          <a:ln>
            <a:solidFill>
              <a:srgbClr val="1DFFFA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094325" y="832513"/>
            <a:ext cx="4026091" cy="4026090"/>
          </a:xfrm>
          <a:prstGeom prst="ellips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等腰三角形 3"/>
          <p:cNvSpPr/>
          <p:nvPr/>
        </p:nvSpPr>
        <p:spPr>
          <a:xfrm rot="19396915">
            <a:off x="6119675" y="4264049"/>
            <a:ext cx="355100" cy="300799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151223" y="2076639"/>
            <a:ext cx="144000" cy="144000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5939389" y="4537880"/>
            <a:ext cx="313899" cy="259308"/>
          </a:xfrm>
          <a:prstGeom prst="triangle">
            <a:avLst/>
          </a:prstGeom>
          <a:solidFill>
            <a:srgbClr val="86C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5390767" y="5175995"/>
            <a:ext cx="1637732" cy="423081"/>
          </a:xfrm>
          <a:prstGeom prst="roundRect">
            <a:avLst>
              <a:gd name="adj" fmla="val 50000"/>
            </a:avLst>
          </a:prstGeom>
          <a:solidFill>
            <a:srgbClr val="00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255616" y="5230164"/>
            <a:ext cx="190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YOUR TEXT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62316" y="573206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Perhaps, true success is the way , as he likes to spend your life.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14:reveal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9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C 0.11953 0.01204 0.14804 -0.29884 0.08528 -0.38194 " pathEditMode="relative" rAng="0" ptsTypes="AA">
                                      <p:cBhvr>
                                        <p:cTn id="4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-1907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8" grpId="1" animBg="1"/>
      <p:bldP spid="2" grpId="0" animBg="1"/>
      <p:bldP spid="11" grpId="0" animBg="1"/>
      <p:bldP spid="4" grpId="0" animBg="1"/>
      <p:bldP spid="4" grpId="1" animBg="1"/>
      <p:bldP spid="4" grpId="2" animBg="1"/>
      <p:bldP spid="12" grpId="0" animBg="1"/>
      <p:bldP spid="10" grpId="0" animBg="1"/>
      <p:bldP spid="10" grpId="1" animBg="1"/>
      <p:bldP spid="35" grpId="0" animBg="1"/>
      <p:bldP spid="34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-14517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9" name="等腰三角形 18"/>
          <p:cNvSpPr/>
          <p:nvPr/>
        </p:nvSpPr>
        <p:spPr>
          <a:xfrm rot="18296855">
            <a:off x="1624013" y="703263"/>
            <a:ext cx="84138" cy="71438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41388" y="850900"/>
            <a:ext cx="34925" cy="33338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1" name="任意多边形 10"/>
          <p:cNvSpPr/>
          <p:nvPr/>
        </p:nvSpPr>
        <p:spPr>
          <a:xfrm>
            <a:off x="29028" y="14515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95325" y="1309688"/>
            <a:ext cx="323850" cy="325438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/>
          <p:nvPr/>
        </p:nvSpPr>
        <p:spPr>
          <a:xfrm>
            <a:off x="1241425" y="796925"/>
            <a:ext cx="357188" cy="469900"/>
          </a:xfrm>
          <a:custGeom>
            <a:avLst/>
            <a:gdLst/>
            <a:ahLst/>
            <a:cxnLst/>
            <a:rect l="0" t="0" r="0" b="0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5369" name="文本框 30"/>
          <p:cNvSpPr txBox="1"/>
          <p:nvPr/>
        </p:nvSpPr>
        <p:spPr>
          <a:xfrm>
            <a:off x="4303713" y="431800"/>
            <a:ext cx="1392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86280" y="740410"/>
            <a:ext cx="6734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商家后台销售折线图：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效果图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25" y="3286125"/>
            <a:ext cx="8592185" cy="308991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1241424" y="1637494"/>
            <a:ext cx="8592185" cy="1348105"/>
            <a:chOff x="1241424" y="1637494"/>
            <a:chExt cx="8592185" cy="134810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1424" y="1637494"/>
              <a:ext cx="8592185" cy="1348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矩形 5"/>
            <p:cNvSpPr/>
            <p:nvPr/>
          </p:nvSpPr>
          <p:spPr>
            <a:xfrm>
              <a:off x="2340528" y="2214694"/>
              <a:ext cx="897622" cy="4362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3" grpId="1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-14517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9" name="等腰三角形 18"/>
          <p:cNvSpPr/>
          <p:nvPr/>
        </p:nvSpPr>
        <p:spPr>
          <a:xfrm rot="18296855">
            <a:off x="1624013" y="703263"/>
            <a:ext cx="84138" cy="71438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41388" y="850900"/>
            <a:ext cx="34925" cy="33338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1" name="任意多边形 10"/>
          <p:cNvSpPr/>
          <p:nvPr/>
        </p:nvSpPr>
        <p:spPr>
          <a:xfrm>
            <a:off x="29028" y="14515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95325" y="1309688"/>
            <a:ext cx="323850" cy="325438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/>
          <p:nvPr/>
        </p:nvSpPr>
        <p:spPr>
          <a:xfrm>
            <a:off x="1241425" y="796925"/>
            <a:ext cx="357188" cy="469900"/>
          </a:xfrm>
          <a:custGeom>
            <a:avLst/>
            <a:gdLst/>
            <a:ahLst/>
            <a:cxnLst/>
            <a:rect l="0" t="0" r="0" b="0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5369" name="文本框 30"/>
          <p:cNvSpPr txBox="1"/>
          <p:nvPr/>
        </p:nvSpPr>
        <p:spPr>
          <a:xfrm>
            <a:off x="4303713" y="431800"/>
            <a:ext cx="1392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86280" y="726440"/>
            <a:ext cx="80943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商家后台-秒杀商品申请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37550" y="1346758"/>
            <a:ext cx="10277863" cy="4911429"/>
            <a:chOff x="837550" y="1346758"/>
            <a:chExt cx="9243075" cy="491142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7550" y="3469385"/>
              <a:ext cx="9243075" cy="2788802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837550" y="1346758"/>
              <a:ext cx="8767844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prstClr val="white"/>
                  </a:solidFill>
                  <a:latin typeface="Arial" panose="020B0604020202020204" pitchFamily="34" charset="0"/>
                  <a:ea typeface="楷体" panose="02010609060101010101" pitchFamily="49" charset="-122"/>
                </a:rPr>
                <a:t>思路：</a:t>
              </a:r>
              <a:endParaRPr lang="zh-CN" altLang="en-US" sz="2000" dirty="0">
                <a:solidFill>
                  <a:prstClr val="white"/>
                </a:solidFill>
                <a:latin typeface="Arial" panose="020B0604020202020204" pitchFamily="34" charset="0"/>
                <a:ea typeface="楷体" panose="02010609060101010101" pitchFamily="49" charset="-122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prstClr val="white"/>
                  </a:solidFill>
                  <a:latin typeface="Arial" panose="020B0604020202020204" pitchFamily="34" charset="0"/>
                  <a:ea typeface="楷体" panose="02010609060101010101" pitchFamily="49" charset="-122"/>
                </a:rPr>
                <a:t>已经上架的商品才有资格申请秒杀</a:t>
              </a:r>
              <a:endParaRPr lang="zh-CN" altLang="en-US" sz="2000" dirty="0">
                <a:solidFill>
                  <a:prstClr val="white"/>
                </a:solidFill>
                <a:latin typeface="Arial" panose="020B0604020202020204" pitchFamily="34" charset="0"/>
                <a:ea typeface="楷体" panose="02010609060101010101" pitchFamily="49" charset="-122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prstClr val="white"/>
                  </a:solidFill>
                  <a:latin typeface="Arial" panose="020B0604020202020204" pitchFamily="34" charset="0"/>
                  <a:ea typeface="楷体" panose="02010609060101010101" pitchFamily="49" charset="-122"/>
                </a:rPr>
                <a:t>在商品管理页面，会查询出所有的商品，在审核通过的商品下有一个申请秒杀，点击之后，会查询出和这个商品有关的所有库存项，我们可以将这些库存项进行申请秒杀。然后存入秒杀的数据库中</a:t>
              </a:r>
              <a:endParaRPr lang="zh-CN" altLang="en-US" sz="2000" dirty="0">
                <a:solidFill>
                  <a:prstClr val="white"/>
                </a:solidFill>
                <a:latin typeface="Arial" panose="020B0604020202020204" pitchFamily="34" charset="0"/>
                <a:ea typeface="楷体" panose="02010609060101010101" pitchFamily="49" charset="-122"/>
              </a:endParaRPr>
            </a:p>
            <a:p>
              <a:endParaRPr lang="zh-CN" altLang="en-US" dirty="0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3" grpId="1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-14517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9" name="等腰三角形 18"/>
          <p:cNvSpPr/>
          <p:nvPr/>
        </p:nvSpPr>
        <p:spPr>
          <a:xfrm rot="18296855">
            <a:off x="1624013" y="703263"/>
            <a:ext cx="84138" cy="71438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41388" y="850900"/>
            <a:ext cx="34925" cy="33338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1" name="任意多边形 10"/>
          <p:cNvSpPr/>
          <p:nvPr/>
        </p:nvSpPr>
        <p:spPr>
          <a:xfrm>
            <a:off x="29028" y="14515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95325" y="1309688"/>
            <a:ext cx="323850" cy="325438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/>
          <p:nvPr/>
        </p:nvSpPr>
        <p:spPr>
          <a:xfrm>
            <a:off x="1241425" y="796925"/>
            <a:ext cx="357188" cy="469900"/>
          </a:xfrm>
          <a:custGeom>
            <a:avLst/>
            <a:gdLst/>
            <a:ahLst/>
            <a:cxnLst/>
            <a:rect l="0" t="0" r="0" b="0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5369" name="文本框 30"/>
          <p:cNvSpPr txBox="1"/>
          <p:nvPr/>
        </p:nvSpPr>
        <p:spPr>
          <a:xfrm>
            <a:off x="4303713" y="431800"/>
            <a:ext cx="1392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86280" y="726440"/>
            <a:ext cx="80943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商家后台-秒杀商品申请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前端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75" y="1597025"/>
            <a:ext cx="10470515" cy="22669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5" y="4309110"/>
            <a:ext cx="10639425" cy="23622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3" grpId="1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-14517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9" name="等腰三角形 18"/>
          <p:cNvSpPr/>
          <p:nvPr/>
        </p:nvSpPr>
        <p:spPr>
          <a:xfrm rot="18296855">
            <a:off x="1624013" y="703263"/>
            <a:ext cx="84138" cy="71438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41388" y="850900"/>
            <a:ext cx="34925" cy="33338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1" name="任意多边形 10"/>
          <p:cNvSpPr/>
          <p:nvPr/>
        </p:nvSpPr>
        <p:spPr>
          <a:xfrm>
            <a:off x="29028" y="14515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95325" y="1309688"/>
            <a:ext cx="323850" cy="325438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/>
          <p:nvPr/>
        </p:nvSpPr>
        <p:spPr>
          <a:xfrm>
            <a:off x="1241425" y="796925"/>
            <a:ext cx="357188" cy="469900"/>
          </a:xfrm>
          <a:custGeom>
            <a:avLst/>
            <a:gdLst/>
            <a:ahLst/>
            <a:cxnLst/>
            <a:rect l="0" t="0" r="0" b="0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5369" name="文本框 30"/>
          <p:cNvSpPr txBox="1"/>
          <p:nvPr/>
        </p:nvSpPr>
        <p:spPr>
          <a:xfrm>
            <a:off x="4303713" y="431800"/>
            <a:ext cx="1392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86280" y="726440"/>
            <a:ext cx="80943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商家后台-秒杀商品申请：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秒杀编辑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276094"/>
            <a:ext cx="9537483" cy="29498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705" y="1635126"/>
            <a:ext cx="8045263" cy="423255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748" y="2269931"/>
            <a:ext cx="7393344" cy="408065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3" grpId="1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-14517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9" name="等腰三角形 18"/>
          <p:cNvSpPr/>
          <p:nvPr/>
        </p:nvSpPr>
        <p:spPr>
          <a:xfrm rot="18296855">
            <a:off x="1624013" y="703263"/>
            <a:ext cx="84138" cy="71438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41388" y="850900"/>
            <a:ext cx="34925" cy="33338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1" name="任意多边形 10"/>
          <p:cNvSpPr/>
          <p:nvPr/>
        </p:nvSpPr>
        <p:spPr>
          <a:xfrm>
            <a:off x="29028" y="14515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95325" y="1309688"/>
            <a:ext cx="323850" cy="325438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/>
          <p:nvPr/>
        </p:nvSpPr>
        <p:spPr>
          <a:xfrm>
            <a:off x="1241425" y="796925"/>
            <a:ext cx="357188" cy="469900"/>
          </a:xfrm>
          <a:custGeom>
            <a:avLst/>
            <a:gdLst/>
            <a:ahLst/>
            <a:cxnLst/>
            <a:rect l="0" t="0" r="0" b="0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5369" name="文本框 30"/>
          <p:cNvSpPr txBox="1"/>
          <p:nvPr/>
        </p:nvSpPr>
        <p:spPr>
          <a:xfrm>
            <a:off x="4303713" y="431800"/>
            <a:ext cx="1392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86280" y="726440"/>
            <a:ext cx="80943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商家后台-秒杀商品申请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: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数据库存入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14655" y="1737995"/>
            <a:ext cx="10896600" cy="3749040"/>
            <a:chOff x="414655" y="1737995"/>
            <a:chExt cx="10896600" cy="374904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1705" y="1737995"/>
              <a:ext cx="9048750" cy="1514475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655" y="3953510"/>
              <a:ext cx="10896600" cy="1533525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3" grpId="1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-14517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9" name="等腰三角形 18"/>
          <p:cNvSpPr/>
          <p:nvPr/>
        </p:nvSpPr>
        <p:spPr>
          <a:xfrm rot="18296855">
            <a:off x="1624013" y="703263"/>
            <a:ext cx="84138" cy="71438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41388" y="850900"/>
            <a:ext cx="34925" cy="33338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1" name="任意多边形 10"/>
          <p:cNvSpPr/>
          <p:nvPr/>
        </p:nvSpPr>
        <p:spPr>
          <a:xfrm>
            <a:off x="29028" y="14515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95325" y="1309688"/>
            <a:ext cx="323850" cy="325438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/>
          <p:nvPr/>
        </p:nvSpPr>
        <p:spPr>
          <a:xfrm>
            <a:off x="1241425" y="796925"/>
            <a:ext cx="357188" cy="469900"/>
          </a:xfrm>
          <a:custGeom>
            <a:avLst/>
            <a:gdLst/>
            <a:ahLst/>
            <a:cxnLst/>
            <a:rect l="0" t="0" r="0" b="0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5369" name="文本框 30"/>
          <p:cNvSpPr txBox="1"/>
          <p:nvPr/>
        </p:nvSpPr>
        <p:spPr>
          <a:xfrm>
            <a:off x="4303713" y="431800"/>
            <a:ext cx="1392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86280" y="726440"/>
            <a:ext cx="80943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商家后台-秒杀订单查询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31553" y="1597062"/>
            <a:ext cx="9539243" cy="3722460"/>
            <a:chOff x="1131553" y="1597062"/>
            <a:chExt cx="9539243" cy="3722460"/>
          </a:xfrm>
        </p:grpSpPr>
        <p:sp>
          <p:nvSpPr>
            <p:cNvPr id="5" name="文本框 4"/>
            <p:cNvSpPr txBox="1"/>
            <p:nvPr/>
          </p:nvSpPr>
          <p:spPr>
            <a:xfrm>
              <a:off x="1131553" y="1597062"/>
              <a:ext cx="9539243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楷体" panose="02010609060101010101" pitchFamily="49" charset="-122"/>
                  <a:cs typeface="+mn-cs"/>
                </a:rPr>
                <a:t>秒杀的订单专门有一张表，后台根据商家的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楷体" panose="02010609060101010101" pitchFamily="49" charset="-122"/>
                  <a:cs typeface="+mn-cs"/>
                </a:rPr>
                <a:t>id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楷体" panose="02010609060101010101" pitchFamily="49" charset="-122"/>
                  <a:cs typeface="+mn-cs"/>
                </a:rPr>
                <a:t>进行订单的查询即可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9193" y="2433447"/>
              <a:ext cx="8534400" cy="2886075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3" grpId="1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-14517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9" name="等腰三角形 18"/>
          <p:cNvSpPr/>
          <p:nvPr/>
        </p:nvSpPr>
        <p:spPr>
          <a:xfrm rot="18296855">
            <a:off x="1624013" y="703263"/>
            <a:ext cx="84138" cy="71438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41388" y="850900"/>
            <a:ext cx="34925" cy="33338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1" name="任意多边形 10"/>
          <p:cNvSpPr/>
          <p:nvPr/>
        </p:nvSpPr>
        <p:spPr>
          <a:xfrm>
            <a:off x="29028" y="14515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95325" y="1309688"/>
            <a:ext cx="323850" cy="325438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/>
          <p:nvPr/>
        </p:nvSpPr>
        <p:spPr>
          <a:xfrm>
            <a:off x="1241425" y="796925"/>
            <a:ext cx="357188" cy="469900"/>
          </a:xfrm>
          <a:custGeom>
            <a:avLst/>
            <a:gdLst/>
            <a:ahLst/>
            <a:cxnLst/>
            <a:rect l="0" t="0" r="0" b="0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5369" name="文本框 30"/>
          <p:cNvSpPr txBox="1"/>
          <p:nvPr/>
        </p:nvSpPr>
        <p:spPr>
          <a:xfrm>
            <a:off x="4303713" y="431800"/>
            <a:ext cx="1392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86280" y="726440"/>
            <a:ext cx="80943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商家后台-秒杀订单查询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27244" y="1534883"/>
            <a:ext cx="11104880" cy="4366807"/>
            <a:chOff x="627244" y="1534883"/>
            <a:chExt cx="11104880" cy="436680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244" y="1534883"/>
              <a:ext cx="11104880" cy="2887345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1425" y="4749165"/>
              <a:ext cx="8524875" cy="1152525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3" grpId="1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-14517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9" name="等腰三角形 18"/>
          <p:cNvSpPr/>
          <p:nvPr/>
        </p:nvSpPr>
        <p:spPr>
          <a:xfrm rot="18296855">
            <a:off x="1624013" y="703263"/>
            <a:ext cx="84138" cy="71438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41388" y="850900"/>
            <a:ext cx="34925" cy="33338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1" name="任意多边形 10"/>
          <p:cNvSpPr/>
          <p:nvPr/>
        </p:nvSpPr>
        <p:spPr>
          <a:xfrm>
            <a:off x="29028" y="14515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95325" y="1309688"/>
            <a:ext cx="323850" cy="325438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/>
          <p:nvPr/>
        </p:nvSpPr>
        <p:spPr>
          <a:xfrm>
            <a:off x="1241425" y="796925"/>
            <a:ext cx="357188" cy="469900"/>
          </a:xfrm>
          <a:custGeom>
            <a:avLst/>
            <a:gdLst/>
            <a:ahLst/>
            <a:cxnLst/>
            <a:rect l="0" t="0" r="0" b="0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5369" name="文本框 30"/>
          <p:cNvSpPr txBox="1"/>
          <p:nvPr/>
        </p:nvSpPr>
        <p:spPr>
          <a:xfrm>
            <a:off x="4303713" y="431800"/>
            <a:ext cx="1392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45005" y="793750"/>
            <a:ext cx="80943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运</a:t>
            </a:r>
            <a:r>
              <a: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营商后台-用户（商品、订单）数据导出 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0285" y="2087880"/>
            <a:ext cx="85883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实现思路：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需求分析：将订单表，商品表中的数据导出为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excel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采用技术：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poi,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实现 数据库中的数据导出为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excel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                  spring mvc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提供的文件下载实现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excel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文件的下载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3" grpId="1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-14517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9" name="等腰三角形 18"/>
          <p:cNvSpPr/>
          <p:nvPr/>
        </p:nvSpPr>
        <p:spPr>
          <a:xfrm rot="18296855">
            <a:off x="1624013" y="703263"/>
            <a:ext cx="84138" cy="71438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41388" y="850900"/>
            <a:ext cx="34925" cy="33338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1" name="任意多边形 10"/>
          <p:cNvSpPr/>
          <p:nvPr/>
        </p:nvSpPr>
        <p:spPr>
          <a:xfrm>
            <a:off x="29028" y="14515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95325" y="1309688"/>
            <a:ext cx="323850" cy="325438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/>
          <p:nvPr/>
        </p:nvSpPr>
        <p:spPr>
          <a:xfrm>
            <a:off x="1241425" y="796925"/>
            <a:ext cx="357188" cy="469900"/>
          </a:xfrm>
          <a:custGeom>
            <a:avLst/>
            <a:gdLst/>
            <a:ahLst/>
            <a:cxnLst/>
            <a:rect l="0" t="0" r="0" b="0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5369" name="文本框 30"/>
          <p:cNvSpPr txBox="1"/>
          <p:nvPr/>
        </p:nvSpPr>
        <p:spPr>
          <a:xfrm>
            <a:off x="4303713" y="431800"/>
            <a:ext cx="1392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45005" y="793750"/>
            <a:ext cx="8094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运</a:t>
            </a:r>
            <a:r>
              <a:rPr kumimoji="0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营商后台-用户（商品、订单）数据导出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 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88" y="1452633"/>
            <a:ext cx="8527160" cy="447424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905" y="2485665"/>
            <a:ext cx="9767143" cy="307750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3" grpId="1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-14517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9" name="等腰三角形 18"/>
          <p:cNvSpPr/>
          <p:nvPr/>
        </p:nvSpPr>
        <p:spPr>
          <a:xfrm rot="18296855">
            <a:off x="1624013" y="703263"/>
            <a:ext cx="84138" cy="71438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41388" y="850900"/>
            <a:ext cx="34925" cy="33338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1" name="任意多边形 10"/>
          <p:cNvSpPr/>
          <p:nvPr/>
        </p:nvSpPr>
        <p:spPr>
          <a:xfrm>
            <a:off x="29028" y="14515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95325" y="1309688"/>
            <a:ext cx="323850" cy="325438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/>
          <p:nvPr/>
        </p:nvSpPr>
        <p:spPr>
          <a:xfrm>
            <a:off x="1241425" y="796925"/>
            <a:ext cx="357188" cy="469900"/>
          </a:xfrm>
          <a:custGeom>
            <a:avLst/>
            <a:gdLst/>
            <a:ahLst/>
            <a:cxnLst/>
            <a:rect l="0" t="0" r="0" b="0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5369" name="文本框 30"/>
          <p:cNvSpPr txBox="1"/>
          <p:nvPr/>
        </p:nvSpPr>
        <p:spPr>
          <a:xfrm>
            <a:off x="4303713" y="431800"/>
            <a:ext cx="1392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45005" y="793750"/>
            <a:ext cx="80943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运</a:t>
            </a:r>
            <a:r>
              <a: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营商后台-品牌、规格、模板、分类数据导入 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59560" y="2045335"/>
            <a:ext cx="76688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需求分析，将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excel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上传到服务器，服务器鸡西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excel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数据，返回给前端进行回显，前端再次点击确认插入到数据库中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使用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poi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3" grpId="1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6FEF8">
                  <a:alpha val="9000"/>
                </a:srgbClr>
              </a:gs>
              <a:gs pos="49500">
                <a:srgbClr val="19A3B4">
                  <a:alpha val="49000"/>
                </a:srgbClr>
              </a:gs>
              <a:gs pos="100000">
                <a:srgbClr val="1C476E">
                  <a:alpha val="45000"/>
                </a:srgbClr>
              </a:gs>
            </a:gsLst>
            <a:path path="circle">
              <a:fillToRect l="100000" t="100000"/>
            </a:path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206103" y="778505"/>
            <a:ext cx="329460" cy="548038"/>
            <a:chOff x="5414428" y="1860951"/>
            <a:chExt cx="1377658" cy="2291656"/>
          </a:xfrm>
        </p:grpSpPr>
        <p:sp>
          <p:nvSpPr>
            <p:cNvPr id="54" name="PA_文本框 8"/>
            <p:cNvSpPr txBox="1"/>
            <p:nvPr>
              <p:custDataLst>
                <p:tags r:id="rId2"/>
              </p:custDataLst>
            </p:nvPr>
          </p:nvSpPr>
          <p:spPr>
            <a:xfrm>
              <a:off x="5466935" y="1865964"/>
              <a:ext cx="1285426" cy="2281630"/>
            </a:xfrm>
            <a:custGeom>
              <a:avLst/>
              <a:gdLst/>
              <a:ahLst/>
              <a:cxnLst/>
              <a:rect l="l" t="t" r="r" b="b"/>
              <a:pathLst>
                <a:path w="375047" h="665708">
                  <a:moveTo>
                    <a:pt x="224582" y="0"/>
                  </a:moveTo>
                  <a:lnTo>
                    <a:pt x="375047" y="0"/>
                  </a:lnTo>
                  <a:lnTo>
                    <a:pt x="375047" y="665708"/>
                  </a:lnTo>
                  <a:lnTo>
                    <a:pt x="191095" y="665708"/>
                  </a:lnTo>
                  <a:lnTo>
                    <a:pt x="191095" y="229493"/>
                  </a:lnTo>
                  <a:cubicBezTo>
                    <a:pt x="161330" y="252115"/>
                    <a:pt x="132531" y="270421"/>
                    <a:pt x="104700" y="284410"/>
                  </a:cubicBezTo>
                  <a:cubicBezTo>
                    <a:pt x="76870" y="298400"/>
                    <a:pt x="41969" y="311795"/>
                    <a:pt x="0" y="324594"/>
                  </a:cubicBezTo>
                  <a:lnTo>
                    <a:pt x="0" y="175468"/>
                  </a:lnTo>
                  <a:cubicBezTo>
                    <a:pt x="61912" y="155525"/>
                    <a:pt x="109984" y="131564"/>
                    <a:pt x="144214" y="103584"/>
                  </a:cubicBezTo>
                  <a:cubicBezTo>
                    <a:pt x="178445" y="75605"/>
                    <a:pt x="205234" y="41076"/>
                    <a:pt x="224582" y="0"/>
                  </a:cubicBezTo>
                  <a:close/>
                </a:path>
              </a:pathLst>
            </a:custGeom>
            <a:noFill/>
            <a:ln>
              <a:solidFill>
                <a:srgbClr val="1D6B6D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7200" dirty="0">
                <a:ln>
                  <a:solidFill>
                    <a:srgbClr val="2A979A"/>
                  </a:solidFill>
                </a:ln>
                <a:noFill/>
                <a:cs typeface="+mn-ea"/>
                <a:sym typeface="+mn-lt"/>
              </a:endParaRPr>
            </a:p>
          </p:txBody>
        </p:sp>
        <p:sp>
          <p:nvSpPr>
            <p:cNvPr id="55" name="PA_文本框 8"/>
            <p:cNvSpPr txBox="1"/>
            <p:nvPr>
              <p:custDataLst>
                <p:tags r:id="rId3"/>
              </p:custDataLst>
            </p:nvPr>
          </p:nvSpPr>
          <p:spPr>
            <a:xfrm>
              <a:off x="5414428" y="1870977"/>
              <a:ext cx="1285426" cy="2281630"/>
            </a:xfrm>
            <a:custGeom>
              <a:avLst/>
              <a:gdLst/>
              <a:ahLst/>
              <a:cxnLst/>
              <a:rect l="l" t="t" r="r" b="b"/>
              <a:pathLst>
                <a:path w="375047" h="665708">
                  <a:moveTo>
                    <a:pt x="224582" y="0"/>
                  </a:moveTo>
                  <a:lnTo>
                    <a:pt x="375047" y="0"/>
                  </a:lnTo>
                  <a:lnTo>
                    <a:pt x="375047" y="665708"/>
                  </a:lnTo>
                  <a:lnTo>
                    <a:pt x="191095" y="665708"/>
                  </a:lnTo>
                  <a:lnTo>
                    <a:pt x="191095" y="229493"/>
                  </a:lnTo>
                  <a:cubicBezTo>
                    <a:pt x="161330" y="252115"/>
                    <a:pt x="132531" y="270421"/>
                    <a:pt x="104700" y="284410"/>
                  </a:cubicBezTo>
                  <a:cubicBezTo>
                    <a:pt x="76870" y="298400"/>
                    <a:pt x="41969" y="311795"/>
                    <a:pt x="0" y="324594"/>
                  </a:cubicBezTo>
                  <a:lnTo>
                    <a:pt x="0" y="175468"/>
                  </a:lnTo>
                  <a:cubicBezTo>
                    <a:pt x="61912" y="155525"/>
                    <a:pt x="109984" y="131564"/>
                    <a:pt x="144214" y="103584"/>
                  </a:cubicBezTo>
                  <a:cubicBezTo>
                    <a:pt x="178445" y="75605"/>
                    <a:pt x="205234" y="41076"/>
                    <a:pt x="224582" y="0"/>
                  </a:cubicBezTo>
                  <a:close/>
                </a:path>
              </a:pathLst>
            </a:custGeom>
            <a:noFill/>
            <a:ln>
              <a:solidFill>
                <a:srgbClr val="1D6B6D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7200" dirty="0">
                <a:ln>
                  <a:solidFill>
                    <a:srgbClr val="2A979A"/>
                  </a:solidFill>
                </a:ln>
                <a:noFill/>
                <a:cs typeface="+mn-ea"/>
                <a:sym typeface="+mn-lt"/>
              </a:endParaRPr>
            </a:p>
          </p:txBody>
        </p:sp>
        <p:sp>
          <p:nvSpPr>
            <p:cNvPr id="56" name="PA_文本框 8"/>
            <p:cNvSpPr txBox="1"/>
            <p:nvPr>
              <p:custDataLst>
                <p:tags r:id="rId4"/>
              </p:custDataLst>
            </p:nvPr>
          </p:nvSpPr>
          <p:spPr>
            <a:xfrm>
              <a:off x="5441724" y="1860951"/>
              <a:ext cx="1285426" cy="2281630"/>
            </a:xfrm>
            <a:custGeom>
              <a:avLst/>
              <a:gdLst/>
              <a:ahLst/>
              <a:cxnLst/>
              <a:rect l="l" t="t" r="r" b="b"/>
              <a:pathLst>
                <a:path w="375047" h="665708">
                  <a:moveTo>
                    <a:pt x="224582" y="0"/>
                  </a:moveTo>
                  <a:lnTo>
                    <a:pt x="375047" y="0"/>
                  </a:lnTo>
                  <a:lnTo>
                    <a:pt x="375047" y="665708"/>
                  </a:lnTo>
                  <a:lnTo>
                    <a:pt x="191095" y="665708"/>
                  </a:lnTo>
                  <a:lnTo>
                    <a:pt x="191095" y="229493"/>
                  </a:lnTo>
                  <a:cubicBezTo>
                    <a:pt x="161330" y="252115"/>
                    <a:pt x="132531" y="270421"/>
                    <a:pt x="104700" y="284410"/>
                  </a:cubicBezTo>
                  <a:cubicBezTo>
                    <a:pt x="76870" y="298400"/>
                    <a:pt x="41969" y="311795"/>
                    <a:pt x="0" y="324594"/>
                  </a:cubicBezTo>
                  <a:lnTo>
                    <a:pt x="0" y="175468"/>
                  </a:lnTo>
                  <a:cubicBezTo>
                    <a:pt x="61912" y="155525"/>
                    <a:pt x="109984" y="131564"/>
                    <a:pt x="144214" y="103584"/>
                  </a:cubicBezTo>
                  <a:cubicBezTo>
                    <a:pt x="178445" y="75605"/>
                    <a:pt x="205234" y="41076"/>
                    <a:pt x="224582" y="0"/>
                  </a:cubicBezTo>
                  <a:close/>
                </a:path>
              </a:pathLst>
            </a:custGeom>
            <a:noFill/>
            <a:ln>
              <a:solidFill>
                <a:srgbClr val="1D6B6D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7200" dirty="0">
                <a:ln>
                  <a:solidFill>
                    <a:srgbClr val="2A979A"/>
                  </a:solidFill>
                </a:ln>
                <a:noFill/>
                <a:cs typeface="+mn-ea"/>
                <a:sym typeface="+mn-lt"/>
              </a:endParaRPr>
            </a:p>
          </p:txBody>
        </p:sp>
        <p:sp>
          <p:nvSpPr>
            <p:cNvPr id="57" name="PA_文本框 6"/>
            <p:cNvSpPr txBox="1"/>
            <p:nvPr>
              <p:custDataLst>
                <p:tags r:id="rId5"/>
              </p:custDataLst>
            </p:nvPr>
          </p:nvSpPr>
          <p:spPr>
            <a:xfrm>
              <a:off x="5506660" y="1870977"/>
              <a:ext cx="1285426" cy="2281630"/>
            </a:xfrm>
            <a:custGeom>
              <a:avLst/>
              <a:gdLst/>
              <a:ahLst/>
              <a:cxnLst/>
              <a:rect l="l" t="t" r="r" b="b"/>
              <a:pathLst>
                <a:path w="375047" h="665708">
                  <a:moveTo>
                    <a:pt x="224582" y="0"/>
                  </a:moveTo>
                  <a:lnTo>
                    <a:pt x="375047" y="0"/>
                  </a:lnTo>
                  <a:lnTo>
                    <a:pt x="375047" y="665708"/>
                  </a:lnTo>
                  <a:lnTo>
                    <a:pt x="191095" y="665708"/>
                  </a:lnTo>
                  <a:lnTo>
                    <a:pt x="191095" y="229493"/>
                  </a:lnTo>
                  <a:cubicBezTo>
                    <a:pt x="161330" y="252115"/>
                    <a:pt x="132532" y="270421"/>
                    <a:pt x="104701" y="284410"/>
                  </a:cubicBezTo>
                  <a:cubicBezTo>
                    <a:pt x="76870" y="298400"/>
                    <a:pt x="41970" y="311795"/>
                    <a:pt x="0" y="324594"/>
                  </a:cubicBezTo>
                  <a:lnTo>
                    <a:pt x="0" y="175468"/>
                  </a:lnTo>
                  <a:cubicBezTo>
                    <a:pt x="61913" y="155525"/>
                    <a:pt x="109984" y="131564"/>
                    <a:pt x="144215" y="103584"/>
                  </a:cubicBezTo>
                  <a:cubicBezTo>
                    <a:pt x="178445" y="75605"/>
                    <a:pt x="205234" y="41076"/>
                    <a:pt x="224582" y="0"/>
                  </a:cubicBezTo>
                  <a:close/>
                </a:path>
              </a:pathLst>
            </a:custGeom>
            <a:solidFill>
              <a:srgbClr val="16FEF8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7200" dirty="0">
                <a:solidFill>
                  <a:srgbClr val="3AC7C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0" name="等腰三角形 59"/>
          <p:cNvSpPr/>
          <p:nvPr/>
        </p:nvSpPr>
        <p:spPr>
          <a:xfrm rot="18296855">
            <a:off x="1623820" y="703178"/>
            <a:ext cx="84920" cy="71935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941652" y="850263"/>
            <a:ext cx="34437" cy="34437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29028" y="14515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95311" y="1310460"/>
            <a:ext cx="324000" cy="324000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919224" y="671084"/>
            <a:ext cx="2353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项目人员组成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businessman_126327"/>
          <p:cNvSpPr>
            <a:spLocks noChangeAspect="1"/>
          </p:cNvSpPr>
          <p:nvPr/>
        </p:nvSpPr>
        <p:spPr bwMode="auto">
          <a:xfrm>
            <a:off x="3935564" y="1502975"/>
            <a:ext cx="515122" cy="609685"/>
          </a:xfrm>
          <a:custGeom>
            <a:avLst/>
            <a:gdLst>
              <a:gd name="connsiteX0" fmla="*/ 165008 w 511795"/>
              <a:gd name="connsiteY0" fmla="*/ 344302 h 605747"/>
              <a:gd name="connsiteX1" fmla="*/ 205798 w 511795"/>
              <a:gd name="connsiteY1" fmla="*/ 472767 h 605747"/>
              <a:gd name="connsiteX2" fmla="*/ 213429 w 511795"/>
              <a:gd name="connsiteY2" fmla="*/ 497031 h 605747"/>
              <a:gd name="connsiteX3" fmla="*/ 213617 w 511795"/>
              <a:gd name="connsiteY3" fmla="*/ 496655 h 605747"/>
              <a:gd name="connsiteX4" fmla="*/ 220212 w 511795"/>
              <a:gd name="connsiteY4" fmla="*/ 517157 h 605747"/>
              <a:gd name="connsiteX5" fmla="*/ 241690 w 511795"/>
              <a:gd name="connsiteY5" fmla="*/ 456404 h 605747"/>
              <a:gd name="connsiteX6" fmla="*/ 255915 w 511795"/>
              <a:gd name="connsiteY6" fmla="*/ 383801 h 605747"/>
              <a:gd name="connsiteX7" fmla="*/ 270139 w 511795"/>
              <a:gd name="connsiteY7" fmla="*/ 456404 h 605747"/>
              <a:gd name="connsiteX8" fmla="*/ 291618 w 511795"/>
              <a:gd name="connsiteY8" fmla="*/ 517157 h 605747"/>
              <a:gd name="connsiteX9" fmla="*/ 298212 w 511795"/>
              <a:gd name="connsiteY9" fmla="*/ 496655 h 605747"/>
              <a:gd name="connsiteX10" fmla="*/ 298400 w 511795"/>
              <a:gd name="connsiteY10" fmla="*/ 497031 h 605747"/>
              <a:gd name="connsiteX11" fmla="*/ 306031 w 511795"/>
              <a:gd name="connsiteY11" fmla="*/ 472767 h 605747"/>
              <a:gd name="connsiteX12" fmla="*/ 346727 w 511795"/>
              <a:gd name="connsiteY12" fmla="*/ 344302 h 605747"/>
              <a:gd name="connsiteX13" fmla="*/ 463068 w 511795"/>
              <a:gd name="connsiteY13" fmla="*/ 397155 h 605747"/>
              <a:gd name="connsiteX14" fmla="*/ 511394 w 511795"/>
              <a:gd name="connsiteY14" fmla="*/ 491765 h 605747"/>
              <a:gd name="connsiteX15" fmla="*/ 505836 w 511795"/>
              <a:gd name="connsiteY15" fmla="*/ 544994 h 605747"/>
              <a:gd name="connsiteX16" fmla="*/ 255915 w 511795"/>
              <a:gd name="connsiteY16" fmla="*/ 605747 h 605747"/>
              <a:gd name="connsiteX17" fmla="*/ 5993 w 511795"/>
              <a:gd name="connsiteY17" fmla="*/ 544994 h 605747"/>
              <a:gd name="connsiteX18" fmla="*/ 435 w 511795"/>
              <a:gd name="connsiteY18" fmla="*/ 491765 h 605747"/>
              <a:gd name="connsiteX19" fmla="*/ 48667 w 511795"/>
              <a:gd name="connsiteY19" fmla="*/ 397155 h 605747"/>
              <a:gd name="connsiteX20" fmla="*/ 165008 w 511795"/>
              <a:gd name="connsiteY20" fmla="*/ 344302 h 605747"/>
              <a:gd name="connsiteX21" fmla="*/ 247647 w 511795"/>
              <a:gd name="connsiteY21" fmla="*/ 460 h 605747"/>
              <a:gd name="connsiteX22" fmla="*/ 312846 w 511795"/>
              <a:gd name="connsiteY22" fmla="*/ 14288 h 605747"/>
              <a:gd name="connsiteX23" fmla="*/ 344598 w 511795"/>
              <a:gd name="connsiteY23" fmla="*/ 43731 h 605747"/>
              <a:gd name="connsiteX24" fmla="*/ 379554 w 511795"/>
              <a:gd name="connsiteY24" fmla="*/ 154356 h 605747"/>
              <a:gd name="connsiteX25" fmla="*/ 375031 w 511795"/>
              <a:gd name="connsiteY25" fmla="*/ 171289 h 605747"/>
              <a:gd name="connsiteX26" fmla="*/ 386338 w 511795"/>
              <a:gd name="connsiteY26" fmla="*/ 217665 h 605747"/>
              <a:gd name="connsiteX27" fmla="*/ 363819 w 511795"/>
              <a:gd name="connsiteY27" fmla="*/ 256798 h 605747"/>
              <a:gd name="connsiteX28" fmla="*/ 284675 w 511795"/>
              <a:gd name="connsiteY28" fmla="*/ 354253 h 605747"/>
              <a:gd name="connsiteX29" fmla="*/ 226824 w 511795"/>
              <a:gd name="connsiteY29" fmla="*/ 354441 h 605747"/>
              <a:gd name="connsiteX30" fmla="*/ 147868 w 511795"/>
              <a:gd name="connsiteY30" fmla="*/ 256798 h 605747"/>
              <a:gd name="connsiteX31" fmla="*/ 125255 w 511795"/>
              <a:gd name="connsiteY31" fmla="*/ 217853 h 605747"/>
              <a:gd name="connsiteX32" fmla="*/ 136562 w 511795"/>
              <a:gd name="connsiteY32" fmla="*/ 171383 h 605747"/>
              <a:gd name="connsiteX33" fmla="*/ 132039 w 511795"/>
              <a:gd name="connsiteY33" fmla="*/ 154451 h 605747"/>
              <a:gd name="connsiteX34" fmla="*/ 131851 w 511795"/>
              <a:gd name="connsiteY34" fmla="*/ 100079 h 605747"/>
              <a:gd name="connsiteX35" fmla="*/ 163603 w 511795"/>
              <a:gd name="connsiteY35" fmla="*/ 44390 h 605747"/>
              <a:gd name="connsiteX36" fmla="*/ 192999 w 511795"/>
              <a:gd name="connsiteY36" fmla="*/ 20026 h 605747"/>
              <a:gd name="connsiteX37" fmla="*/ 221642 w 511795"/>
              <a:gd name="connsiteY37" fmla="*/ 5351 h 605747"/>
              <a:gd name="connsiteX38" fmla="*/ 247647 w 511795"/>
              <a:gd name="connsiteY38" fmla="*/ 460 h 605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1795" h="605747">
                <a:moveTo>
                  <a:pt x="165008" y="344302"/>
                </a:moveTo>
                <a:lnTo>
                  <a:pt x="205798" y="472767"/>
                </a:lnTo>
                <a:lnTo>
                  <a:pt x="213429" y="497031"/>
                </a:lnTo>
                <a:lnTo>
                  <a:pt x="213617" y="496655"/>
                </a:lnTo>
                <a:lnTo>
                  <a:pt x="220212" y="517157"/>
                </a:lnTo>
                <a:lnTo>
                  <a:pt x="241690" y="456404"/>
                </a:lnTo>
                <a:cubicBezTo>
                  <a:pt x="188936" y="382860"/>
                  <a:pt x="252429" y="383613"/>
                  <a:pt x="255915" y="383801"/>
                </a:cubicBezTo>
                <a:cubicBezTo>
                  <a:pt x="259400" y="383613"/>
                  <a:pt x="322893" y="382860"/>
                  <a:pt x="270139" y="456404"/>
                </a:cubicBezTo>
                <a:lnTo>
                  <a:pt x="291618" y="517157"/>
                </a:lnTo>
                <a:lnTo>
                  <a:pt x="298212" y="496655"/>
                </a:lnTo>
                <a:lnTo>
                  <a:pt x="298400" y="497031"/>
                </a:lnTo>
                <a:lnTo>
                  <a:pt x="306031" y="472767"/>
                </a:lnTo>
                <a:lnTo>
                  <a:pt x="346727" y="344302"/>
                </a:lnTo>
                <a:cubicBezTo>
                  <a:pt x="346727" y="344302"/>
                  <a:pt x="398821" y="380886"/>
                  <a:pt x="463068" y="397155"/>
                </a:cubicBezTo>
                <a:cubicBezTo>
                  <a:pt x="510923" y="409381"/>
                  <a:pt x="513184" y="464492"/>
                  <a:pt x="511394" y="491765"/>
                </a:cubicBezTo>
                <a:cubicBezTo>
                  <a:pt x="511394" y="491765"/>
                  <a:pt x="508662" y="528724"/>
                  <a:pt x="505836" y="544994"/>
                </a:cubicBezTo>
                <a:cubicBezTo>
                  <a:pt x="505836" y="544994"/>
                  <a:pt x="412386" y="605747"/>
                  <a:pt x="255915" y="605747"/>
                </a:cubicBezTo>
                <a:cubicBezTo>
                  <a:pt x="99443" y="605559"/>
                  <a:pt x="5993" y="544994"/>
                  <a:pt x="5993" y="544994"/>
                </a:cubicBezTo>
                <a:cubicBezTo>
                  <a:pt x="3167" y="528724"/>
                  <a:pt x="435" y="491765"/>
                  <a:pt x="435" y="491765"/>
                </a:cubicBezTo>
                <a:cubicBezTo>
                  <a:pt x="-1449" y="464492"/>
                  <a:pt x="812" y="409381"/>
                  <a:pt x="48667" y="397155"/>
                </a:cubicBezTo>
                <a:cubicBezTo>
                  <a:pt x="112820" y="380886"/>
                  <a:pt x="165008" y="344302"/>
                  <a:pt x="165008" y="344302"/>
                </a:cubicBezTo>
                <a:close/>
                <a:moveTo>
                  <a:pt x="247647" y="460"/>
                </a:moveTo>
                <a:cubicBezTo>
                  <a:pt x="275912" y="-1892"/>
                  <a:pt x="297394" y="5069"/>
                  <a:pt x="312846" y="14288"/>
                </a:cubicBezTo>
                <a:cubicBezTo>
                  <a:pt x="335836" y="26893"/>
                  <a:pt x="344598" y="43731"/>
                  <a:pt x="344598" y="43731"/>
                </a:cubicBezTo>
                <a:cubicBezTo>
                  <a:pt x="344598" y="43731"/>
                  <a:pt x="397361" y="47400"/>
                  <a:pt x="379554" y="154356"/>
                </a:cubicBezTo>
                <a:cubicBezTo>
                  <a:pt x="378518" y="159907"/>
                  <a:pt x="377010" y="165645"/>
                  <a:pt x="375031" y="171289"/>
                </a:cubicBezTo>
                <a:cubicBezTo>
                  <a:pt x="385584" y="170254"/>
                  <a:pt x="398021" y="176463"/>
                  <a:pt x="386338" y="217665"/>
                </a:cubicBezTo>
                <a:cubicBezTo>
                  <a:pt x="377764" y="247955"/>
                  <a:pt x="369849" y="256327"/>
                  <a:pt x="363819" y="256798"/>
                </a:cubicBezTo>
                <a:cubicBezTo>
                  <a:pt x="358166" y="292544"/>
                  <a:pt x="329523" y="338073"/>
                  <a:pt x="284675" y="354253"/>
                </a:cubicBezTo>
                <a:cubicBezTo>
                  <a:pt x="266019" y="361026"/>
                  <a:pt x="245479" y="360932"/>
                  <a:pt x="226824" y="354441"/>
                </a:cubicBezTo>
                <a:cubicBezTo>
                  <a:pt x="181222" y="338355"/>
                  <a:pt x="153427" y="292732"/>
                  <a:pt x="147868" y="256798"/>
                </a:cubicBezTo>
                <a:cubicBezTo>
                  <a:pt x="141838" y="256327"/>
                  <a:pt x="133923" y="247955"/>
                  <a:pt x="125255" y="217853"/>
                </a:cubicBezTo>
                <a:cubicBezTo>
                  <a:pt x="113572" y="176557"/>
                  <a:pt x="126009" y="170442"/>
                  <a:pt x="136562" y="171383"/>
                </a:cubicBezTo>
                <a:cubicBezTo>
                  <a:pt x="134583" y="165739"/>
                  <a:pt x="133075" y="160095"/>
                  <a:pt x="132039" y="154451"/>
                </a:cubicBezTo>
                <a:cubicBezTo>
                  <a:pt x="128270" y="135166"/>
                  <a:pt x="127328" y="117199"/>
                  <a:pt x="131851" y="100079"/>
                </a:cubicBezTo>
                <a:cubicBezTo>
                  <a:pt x="137221" y="77126"/>
                  <a:pt x="149658" y="58688"/>
                  <a:pt x="163603" y="44390"/>
                </a:cubicBezTo>
                <a:cubicBezTo>
                  <a:pt x="172365" y="34983"/>
                  <a:pt x="182447" y="26705"/>
                  <a:pt x="192999" y="20026"/>
                </a:cubicBezTo>
                <a:cubicBezTo>
                  <a:pt x="201667" y="14006"/>
                  <a:pt x="211184" y="8832"/>
                  <a:pt x="221642" y="5351"/>
                </a:cubicBezTo>
                <a:cubicBezTo>
                  <a:pt x="229839" y="2717"/>
                  <a:pt x="238507" y="836"/>
                  <a:pt x="247647" y="4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1" name="teamwork_292324"/>
          <p:cNvSpPr>
            <a:spLocks noChangeAspect="1"/>
          </p:cNvSpPr>
          <p:nvPr/>
        </p:nvSpPr>
        <p:spPr bwMode="auto">
          <a:xfrm>
            <a:off x="3888282" y="2570786"/>
            <a:ext cx="609685" cy="425738"/>
          </a:xfrm>
          <a:custGeom>
            <a:avLst/>
            <a:gdLst>
              <a:gd name="connsiteX0" fmla="*/ 471165 w 607639"/>
              <a:gd name="connsiteY0" fmla="*/ 232443 h 424310"/>
              <a:gd name="connsiteX1" fmla="*/ 554492 w 607639"/>
              <a:gd name="connsiteY1" fmla="*/ 232443 h 424310"/>
              <a:gd name="connsiteX2" fmla="*/ 607639 w 607639"/>
              <a:gd name="connsiteY2" fmla="*/ 285482 h 424310"/>
              <a:gd name="connsiteX3" fmla="*/ 607639 w 607639"/>
              <a:gd name="connsiteY3" fmla="*/ 367572 h 424310"/>
              <a:gd name="connsiteX4" fmla="*/ 587342 w 607639"/>
              <a:gd name="connsiteY4" fmla="*/ 387828 h 424310"/>
              <a:gd name="connsiteX5" fmla="*/ 484430 w 607639"/>
              <a:gd name="connsiteY5" fmla="*/ 387828 h 424310"/>
              <a:gd name="connsiteX6" fmla="*/ 484430 w 607639"/>
              <a:gd name="connsiteY6" fmla="*/ 284327 h 424310"/>
              <a:gd name="connsiteX7" fmla="*/ 471165 w 607639"/>
              <a:gd name="connsiteY7" fmla="*/ 232443 h 424310"/>
              <a:gd name="connsiteX8" fmla="*/ 53127 w 607639"/>
              <a:gd name="connsiteY8" fmla="*/ 232443 h 424310"/>
              <a:gd name="connsiteX9" fmla="*/ 136332 w 607639"/>
              <a:gd name="connsiteY9" fmla="*/ 232443 h 424310"/>
              <a:gd name="connsiteX10" fmla="*/ 123162 w 607639"/>
              <a:gd name="connsiteY10" fmla="*/ 284327 h 424310"/>
              <a:gd name="connsiteX11" fmla="*/ 123162 w 607639"/>
              <a:gd name="connsiteY11" fmla="*/ 387828 h 424310"/>
              <a:gd name="connsiteX12" fmla="*/ 20290 w 607639"/>
              <a:gd name="connsiteY12" fmla="*/ 387828 h 424310"/>
              <a:gd name="connsiteX13" fmla="*/ 0 w 607639"/>
              <a:gd name="connsiteY13" fmla="*/ 367572 h 424310"/>
              <a:gd name="connsiteX14" fmla="*/ 0 w 607639"/>
              <a:gd name="connsiteY14" fmla="*/ 285482 h 424310"/>
              <a:gd name="connsiteX15" fmla="*/ 53127 w 607639"/>
              <a:gd name="connsiteY15" fmla="*/ 232443 h 424310"/>
              <a:gd name="connsiteX16" fmla="*/ 199559 w 607639"/>
              <a:gd name="connsiteY16" fmla="*/ 224446 h 424310"/>
              <a:gd name="connsiteX17" fmla="*/ 208281 w 607639"/>
              <a:gd name="connsiteY17" fmla="*/ 226312 h 424310"/>
              <a:gd name="connsiteX18" fmla="*/ 287577 w 607639"/>
              <a:gd name="connsiteY18" fmla="*/ 332065 h 424310"/>
              <a:gd name="connsiteX19" fmla="*/ 320061 w 607639"/>
              <a:gd name="connsiteY19" fmla="*/ 332065 h 424310"/>
              <a:gd name="connsiteX20" fmla="*/ 399357 w 607639"/>
              <a:gd name="connsiteY20" fmla="*/ 226312 h 424310"/>
              <a:gd name="connsiteX21" fmla="*/ 407990 w 607639"/>
              <a:gd name="connsiteY21" fmla="*/ 224446 h 424310"/>
              <a:gd name="connsiteX22" fmla="*/ 443856 w 607639"/>
              <a:gd name="connsiteY22" fmla="*/ 284343 h 424310"/>
              <a:gd name="connsiteX23" fmla="*/ 443856 w 607639"/>
              <a:gd name="connsiteY23" fmla="*/ 404048 h 424310"/>
              <a:gd name="connsiteX24" fmla="*/ 423565 w 607639"/>
              <a:gd name="connsiteY24" fmla="*/ 424310 h 424310"/>
              <a:gd name="connsiteX25" fmla="*/ 184073 w 607639"/>
              <a:gd name="connsiteY25" fmla="*/ 424310 h 424310"/>
              <a:gd name="connsiteX26" fmla="*/ 163782 w 607639"/>
              <a:gd name="connsiteY26" fmla="*/ 404048 h 424310"/>
              <a:gd name="connsiteX27" fmla="*/ 163782 w 607639"/>
              <a:gd name="connsiteY27" fmla="*/ 284343 h 424310"/>
              <a:gd name="connsiteX28" fmla="*/ 199559 w 607639"/>
              <a:gd name="connsiteY28" fmla="*/ 224446 h 424310"/>
              <a:gd name="connsiteX29" fmla="*/ 264876 w 607639"/>
              <a:gd name="connsiteY29" fmla="*/ 216213 h 424310"/>
              <a:gd name="connsiteX30" fmla="*/ 342675 w 607639"/>
              <a:gd name="connsiteY30" fmla="*/ 216213 h 424310"/>
              <a:gd name="connsiteX31" fmla="*/ 348104 w 607639"/>
              <a:gd name="connsiteY31" fmla="*/ 227064 h 424310"/>
              <a:gd name="connsiteX32" fmla="*/ 309205 w 607639"/>
              <a:gd name="connsiteY32" fmla="*/ 278917 h 424310"/>
              <a:gd name="connsiteX33" fmla="*/ 298346 w 607639"/>
              <a:gd name="connsiteY33" fmla="*/ 278917 h 424310"/>
              <a:gd name="connsiteX34" fmla="*/ 259536 w 607639"/>
              <a:gd name="connsiteY34" fmla="*/ 227064 h 424310"/>
              <a:gd name="connsiteX35" fmla="*/ 264876 w 607639"/>
              <a:gd name="connsiteY35" fmla="*/ 216213 h 424310"/>
              <a:gd name="connsiteX36" fmla="*/ 505460 w 607639"/>
              <a:gd name="connsiteY36" fmla="*/ 83832 h 424310"/>
              <a:gd name="connsiteX37" fmla="*/ 575179 w 607639"/>
              <a:gd name="connsiteY37" fmla="*/ 153409 h 424310"/>
              <a:gd name="connsiteX38" fmla="*/ 505460 w 607639"/>
              <a:gd name="connsiteY38" fmla="*/ 222987 h 424310"/>
              <a:gd name="connsiteX39" fmla="*/ 435742 w 607639"/>
              <a:gd name="connsiteY39" fmla="*/ 153409 h 424310"/>
              <a:gd name="connsiteX40" fmla="*/ 505460 w 607639"/>
              <a:gd name="connsiteY40" fmla="*/ 83832 h 424310"/>
              <a:gd name="connsiteX41" fmla="*/ 102179 w 607639"/>
              <a:gd name="connsiteY41" fmla="*/ 83832 h 424310"/>
              <a:gd name="connsiteX42" fmla="*/ 171898 w 607639"/>
              <a:gd name="connsiteY42" fmla="*/ 153410 h 424310"/>
              <a:gd name="connsiteX43" fmla="*/ 102179 w 607639"/>
              <a:gd name="connsiteY43" fmla="*/ 222988 h 424310"/>
              <a:gd name="connsiteX44" fmla="*/ 32460 w 607639"/>
              <a:gd name="connsiteY44" fmla="*/ 153410 h 424310"/>
              <a:gd name="connsiteX45" fmla="*/ 102179 w 607639"/>
              <a:gd name="connsiteY45" fmla="*/ 83832 h 424310"/>
              <a:gd name="connsiteX46" fmla="*/ 304491 w 607639"/>
              <a:gd name="connsiteY46" fmla="*/ 0 h 424310"/>
              <a:gd name="connsiteX47" fmla="*/ 396509 w 607639"/>
              <a:gd name="connsiteY47" fmla="*/ 91912 h 424310"/>
              <a:gd name="connsiteX48" fmla="*/ 304491 w 607639"/>
              <a:gd name="connsiteY48" fmla="*/ 183824 h 424310"/>
              <a:gd name="connsiteX49" fmla="*/ 212473 w 607639"/>
              <a:gd name="connsiteY49" fmla="*/ 91912 h 424310"/>
              <a:gd name="connsiteX50" fmla="*/ 304491 w 607639"/>
              <a:gd name="connsiteY50" fmla="*/ 0 h 42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07639" h="424310">
                <a:moveTo>
                  <a:pt x="471165" y="232443"/>
                </a:moveTo>
                <a:lnTo>
                  <a:pt x="554492" y="232443"/>
                </a:lnTo>
                <a:cubicBezTo>
                  <a:pt x="583781" y="232443"/>
                  <a:pt x="607639" y="256253"/>
                  <a:pt x="607639" y="285482"/>
                </a:cubicBezTo>
                <a:lnTo>
                  <a:pt x="607639" y="367572"/>
                </a:lnTo>
                <a:cubicBezTo>
                  <a:pt x="607639" y="378766"/>
                  <a:pt x="598559" y="387828"/>
                  <a:pt x="587342" y="387828"/>
                </a:cubicBezTo>
                <a:lnTo>
                  <a:pt x="484430" y="387828"/>
                </a:lnTo>
                <a:lnTo>
                  <a:pt x="484430" y="284327"/>
                </a:lnTo>
                <a:cubicBezTo>
                  <a:pt x="484430" y="265937"/>
                  <a:pt x="479711" y="248168"/>
                  <a:pt x="471165" y="232443"/>
                </a:cubicBezTo>
                <a:close/>
                <a:moveTo>
                  <a:pt x="53127" y="232443"/>
                </a:moveTo>
                <a:lnTo>
                  <a:pt x="136332" y="232443"/>
                </a:lnTo>
                <a:cubicBezTo>
                  <a:pt x="127789" y="248168"/>
                  <a:pt x="123162" y="265937"/>
                  <a:pt x="123162" y="284327"/>
                </a:cubicBezTo>
                <a:lnTo>
                  <a:pt x="123162" y="387828"/>
                </a:lnTo>
                <a:lnTo>
                  <a:pt x="20290" y="387828"/>
                </a:lnTo>
                <a:cubicBezTo>
                  <a:pt x="9077" y="387828"/>
                  <a:pt x="0" y="378766"/>
                  <a:pt x="0" y="367572"/>
                </a:cubicBezTo>
                <a:lnTo>
                  <a:pt x="0" y="285482"/>
                </a:lnTo>
                <a:cubicBezTo>
                  <a:pt x="0" y="256253"/>
                  <a:pt x="23849" y="232443"/>
                  <a:pt x="53127" y="232443"/>
                </a:cubicBezTo>
                <a:close/>
                <a:moveTo>
                  <a:pt x="199559" y="224446"/>
                </a:moveTo>
                <a:cubicBezTo>
                  <a:pt x="202496" y="222846"/>
                  <a:pt x="206234" y="223646"/>
                  <a:pt x="208281" y="226312"/>
                </a:cubicBezTo>
                <a:lnTo>
                  <a:pt x="287577" y="332065"/>
                </a:lnTo>
                <a:cubicBezTo>
                  <a:pt x="295676" y="342818"/>
                  <a:pt x="311962" y="342907"/>
                  <a:pt x="320061" y="332065"/>
                </a:cubicBezTo>
                <a:lnTo>
                  <a:pt x="399357" y="226312"/>
                </a:lnTo>
                <a:cubicBezTo>
                  <a:pt x="401404" y="223646"/>
                  <a:pt x="405053" y="222846"/>
                  <a:pt x="407990" y="224446"/>
                </a:cubicBezTo>
                <a:cubicBezTo>
                  <a:pt x="429349" y="235999"/>
                  <a:pt x="443856" y="258482"/>
                  <a:pt x="443856" y="284343"/>
                </a:cubicBezTo>
                <a:lnTo>
                  <a:pt x="443856" y="404048"/>
                </a:lnTo>
                <a:cubicBezTo>
                  <a:pt x="443856" y="415246"/>
                  <a:pt x="434778" y="424310"/>
                  <a:pt x="423565" y="424310"/>
                </a:cubicBezTo>
                <a:lnTo>
                  <a:pt x="184073" y="424310"/>
                </a:lnTo>
                <a:cubicBezTo>
                  <a:pt x="172860" y="424310"/>
                  <a:pt x="163782" y="415246"/>
                  <a:pt x="163782" y="404048"/>
                </a:cubicBezTo>
                <a:lnTo>
                  <a:pt x="163782" y="284343"/>
                </a:lnTo>
                <a:cubicBezTo>
                  <a:pt x="163782" y="258482"/>
                  <a:pt x="178289" y="235999"/>
                  <a:pt x="199559" y="224446"/>
                </a:cubicBezTo>
                <a:close/>
                <a:moveTo>
                  <a:pt x="264876" y="216213"/>
                </a:moveTo>
                <a:lnTo>
                  <a:pt x="342675" y="216213"/>
                </a:lnTo>
                <a:cubicBezTo>
                  <a:pt x="348282" y="216213"/>
                  <a:pt x="351487" y="222528"/>
                  <a:pt x="348104" y="227064"/>
                </a:cubicBezTo>
                <a:lnTo>
                  <a:pt x="309205" y="278917"/>
                </a:lnTo>
                <a:cubicBezTo>
                  <a:pt x="306535" y="282474"/>
                  <a:pt x="301105" y="282474"/>
                  <a:pt x="298346" y="278917"/>
                </a:cubicBezTo>
                <a:lnTo>
                  <a:pt x="259536" y="227064"/>
                </a:lnTo>
                <a:cubicBezTo>
                  <a:pt x="256153" y="222528"/>
                  <a:pt x="259358" y="216213"/>
                  <a:pt x="264876" y="216213"/>
                </a:cubicBezTo>
                <a:close/>
                <a:moveTo>
                  <a:pt x="505460" y="83832"/>
                </a:moveTo>
                <a:cubicBezTo>
                  <a:pt x="543926" y="83832"/>
                  <a:pt x="575179" y="115022"/>
                  <a:pt x="575179" y="153409"/>
                </a:cubicBezTo>
                <a:cubicBezTo>
                  <a:pt x="575179" y="191797"/>
                  <a:pt x="543837" y="222987"/>
                  <a:pt x="505460" y="222987"/>
                </a:cubicBezTo>
                <a:cubicBezTo>
                  <a:pt x="466995" y="222987"/>
                  <a:pt x="435742" y="191797"/>
                  <a:pt x="435742" y="153409"/>
                </a:cubicBezTo>
                <a:cubicBezTo>
                  <a:pt x="435742" y="115022"/>
                  <a:pt x="466995" y="83832"/>
                  <a:pt x="505460" y="83832"/>
                </a:cubicBezTo>
                <a:close/>
                <a:moveTo>
                  <a:pt x="102179" y="83832"/>
                </a:moveTo>
                <a:cubicBezTo>
                  <a:pt x="140684" y="83832"/>
                  <a:pt x="171898" y="114983"/>
                  <a:pt x="171898" y="153410"/>
                </a:cubicBezTo>
                <a:cubicBezTo>
                  <a:pt x="171898" y="191837"/>
                  <a:pt x="140684" y="222988"/>
                  <a:pt x="102179" y="222988"/>
                </a:cubicBezTo>
                <a:cubicBezTo>
                  <a:pt x="63674" y="222988"/>
                  <a:pt x="32460" y="191837"/>
                  <a:pt x="32460" y="153410"/>
                </a:cubicBezTo>
                <a:cubicBezTo>
                  <a:pt x="32460" y="114983"/>
                  <a:pt x="63674" y="83832"/>
                  <a:pt x="102179" y="83832"/>
                </a:cubicBezTo>
                <a:close/>
                <a:moveTo>
                  <a:pt x="304491" y="0"/>
                </a:moveTo>
                <a:cubicBezTo>
                  <a:pt x="355311" y="0"/>
                  <a:pt x="396509" y="41150"/>
                  <a:pt x="396509" y="91912"/>
                </a:cubicBezTo>
                <a:cubicBezTo>
                  <a:pt x="396509" y="142674"/>
                  <a:pt x="355311" y="183824"/>
                  <a:pt x="304491" y="183824"/>
                </a:cubicBezTo>
                <a:cubicBezTo>
                  <a:pt x="253671" y="183824"/>
                  <a:pt x="212473" y="142674"/>
                  <a:pt x="212473" y="91912"/>
                </a:cubicBezTo>
                <a:cubicBezTo>
                  <a:pt x="212473" y="41150"/>
                  <a:pt x="253671" y="0"/>
                  <a:pt x="304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文本框 1"/>
          <p:cNvSpPr txBox="1"/>
          <p:nvPr/>
        </p:nvSpPr>
        <p:spPr>
          <a:xfrm>
            <a:off x="4919224" y="1502975"/>
            <a:ext cx="3648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/>
                </a:solidFill>
              </a:rPr>
              <a:t>CEO  </a:t>
            </a:r>
            <a:r>
              <a:rPr lang="zh-CN" altLang="en-US" sz="2400" dirty="0">
                <a:solidFill>
                  <a:schemeClr val="bg2"/>
                </a:solidFill>
              </a:rPr>
              <a:t>薛丽婷</a:t>
            </a:r>
            <a:endParaRPr lang="en-US" altLang="zh-CN" sz="2400" dirty="0">
              <a:solidFill>
                <a:schemeClr val="bg2"/>
              </a:solidFill>
            </a:endParaRPr>
          </a:p>
          <a:p>
            <a:r>
              <a:rPr lang="en-US" altLang="zh-CN" sz="2400" dirty="0">
                <a:solidFill>
                  <a:schemeClr val="bg2"/>
                </a:solidFill>
              </a:rPr>
              <a:t>CTO  </a:t>
            </a:r>
            <a:r>
              <a:rPr lang="zh-CN" altLang="en-US" sz="2400" dirty="0">
                <a:solidFill>
                  <a:schemeClr val="bg2"/>
                </a:solidFill>
              </a:rPr>
              <a:t>武常斌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16861" y="3162998"/>
            <a:ext cx="29555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</a:rPr>
              <a:t>       刘泽锦</a:t>
            </a:r>
            <a:r>
              <a:rPr lang="en-US" altLang="zh-CN" sz="2400" dirty="0">
                <a:solidFill>
                  <a:schemeClr val="bg2"/>
                </a:solidFill>
              </a:rPr>
              <a:t>(</a:t>
            </a:r>
            <a:r>
              <a:rPr lang="zh-CN" altLang="en-US" sz="2400" dirty="0">
                <a:solidFill>
                  <a:schemeClr val="bg2"/>
                </a:solidFill>
              </a:rPr>
              <a:t>组长</a:t>
            </a:r>
            <a:r>
              <a:rPr lang="en-US" altLang="zh-CN" sz="2400" dirty="0">
                <a:solidFill>
                  <a:schemeClr val="bg2"/>
                </a:solidFill>
              </a:rPr>
              <a:t>)	</a:t>
            </a:r>
            <a:endParaRPr lang="en-US" altLang="zh-CN" sz="2400" dirty="0">
              <a:solidFill>
                <a:schemeClr val="bg2"/>
              </a:solidFill>
            </a:endParaRPr>
          </a:p>
          <a:p>
            <a:r>
              <a:rPr lang="zh-CN" altLang="en-US" sz="2400" dirty="0">
                <a:solidFill>
                  <a:schemeClr val="bg2"/>
                </a:solidFill>
              </a:rPr>
              <a:t>       刘腾飞</a:t>
            </a:r>
            <a:r>
              <a:rPr lang="en-US" altLang="zh-CN" sz="2400" dirty="0">
                <a:solidFill>
                  <a:schemeClr val="bg2"/>
                </a:solidFill>
              </a:rPr>
              <a:t>(</a:t>
            </a:r>
            <a:r>
              <a:rPr lang="zh-CN" altLang="en-US" sz="2400" dirty="0">
                <a:solidFill>
                  <a:schemeClr val="bg2"/>
                </a:solidFill>
              </a:rPr>
              <a:t>组长</a:t>
            </a:r>
            <a:r>
              <a:rPr lang="en-US" altLang="zh-CN" sz="2400" dirty="0">
                <a:solidFill>
                  <a:schemeClr val="bg2"/>
                </a:solidFill>
              </a:rPr>
              <a:t>)</a:t>
            </a:r>
            <a:endParaRPr lang="en-US" altLang="zh-CN" sz="2400" dirty="0">
              <a:solidFill>
                <a:schemeClr val="bg2"/>
              </a:solidFill>
            </a:endParaRPr>
          </a:p>
          <a:p>
            <a:r>
              <a:rPr lang="zh-CN" altLang="en-US" sz="2400" dirty="0">
                <a:solidFill>
                  <a:schemeClr val="bg2"/>
                </a:solidFill>
              </a:rPr>
              <a:t>       刘志海</a:t>
            </a:r>
            <a:endParaRPr lang="en-US" altLang="zh-CN" sz="2400" dirty="0">
              <a:solidFill>
                <a:schemeClr val="bg2"/>
              </a:solidFill>
            </a:endParaRPr>
          </a:p>
          <a:p>
            <a:r>
              <a:rPr lang="zh-CN" altLang="en-US" sz="2400" dirty="0">
                <a:solidFill>
                  <a:schemeClr val="bg2"/>
                </a:solidFill>
              </a:rPr>
              <a:t>       王   啸</a:t>
            </a:r>
            <a:endParaRPr lang="en-US" altLang="zh-CN" sz="2400" dirty="0">
              <a:solidFill>
                <a:schemeClr val="bg2"/>
              </a:solidFill>
            </a:endParaRPr>
          </a:p>
          <a:p>
            <a:r>
              <a:rPr lang="zh-CN" altLang="en-US" sz="2400" dirty="0">
                <a:solidFill>
                  <a:schemeClr val="bg2"/>
                </a:solidFill>
              </a:rPr>
              <a:t>       焦海龙</a:t>
            </a:r>
            <a:endParaRPr lang="en-US" altLang="zh-CN" sz="2400" dirty="0">
              <a:solidFill>
                <a:schemeClr val="bg2"/>
              </a:solidFill>
            </a:endParaRPr>
          </a:p>
          <a:p>
            <a:r>
              <a:rPr lang="zh-CN" altLang="en-US" sz="2400" dirty="0">
                <a:solidFill>
                  <a:schemeClr val="bg2"/>
                </a:solidFill>
              </a:rPr>
              <a:t>       鲁广玲</a:t>
            </a:r>
            <a:endParaRPr lang="en-US" altLang="zh-CN" sz="2400" dirty="0">
              <a:solidFill>
                <a:schemeClr val="bg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19224" y="2540186"/>
            <a:ext cx="20773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</a:rPr>
              <a:t>项目组成员</a:t>
            </a:r>
            <a:endParaRPr lang="en-US" altLang="zh-CN" sz="2400" dirty="0">
              <a:solidFill>
                <a:schemeClr val="bg2"/>
              </a:solidFill>
            </a:endParaRP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172587" y="3278850"/>
            <a:ext cx="2290195" cy="2076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6549399" y="3162998"/>
            <a:ext cx="29555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</a:rPr>
              <a:t>       蔺友杰</a:t>
            </a:r>
            <a:r>
              <a:rPr lang="en-US" altLang="zh-CN" sz="2400" dirty="0">
                <a:solidFill>
                  <a:schemeClr val="bg2"/>
                </a:solidFill>
              </a:rPr>
              <a:t>	</a:t>
            </a:r>
            <a:endParaRPr lang="en-US" altLang="zh-CN" sz="2400" dirty="0">
              <a:solidFill>
                <a:schemeClr val="bg2"/>
              </a:solidFill>
            </a:endParaRPr>
          </a:p>
          <a:p>
            <a:r>
              <a:rPr lang="zh-CN" altLang="en-US" sz="2400" dirty="0">
                <a:solidFill>
                  <a:schemeClr val="bg2"/>
                </a:solidFill>
              </a:rPr>
              <a:t>       徐重阳</a:t>
            </a:r>
            <a:endParaRPr lang="en-US" altLang="zh-CN" sz="2400" dirty="0">
              <a:solidFill>
                <a:schemeClr val="bg2"/>
              </a:solidFill>
            </a:endParaRPr>
          </a:p>
          <a:p>
            <a:r>
              <a:rPr lang="zh-CN" altLang="en-US" sz="2400" dirty="0">
                <a:solidFill>
                  <a:schemeClr val="bg2"/>
                </a:solidFill>
              </a:rPr>
              <a:t>       张志超</a:t>
            </a:r>
            <a:endParaRPr lang="en-US" altLang="zh-CN" sz="2400" dirty="0">
              <a:solidFill>
                <a:schemeClr val="bg2"/>
              </a:solidFill>
            </a:endParaRPr>
          </a:p>
          <a:p>
            <a:r>
              <a:rPr lang="zh-CN" altLang="en-US" sz="2400" dirty="0">
                <a:solidFill>
                  <a:schemeClr val="bg2"/>
                </a:solidFill>
              </a:rPr>
              <a:t>       张   闯</a:t>
            </a:r>
            <a:endParaRPr lang="en-US" altLang="zh-CN" sz="2400" dirty="0">
              <a:solidFill>
                <a:schemeClr val="bg2"/>
              </a:solidFill>
            </a:endParaRPr>
          </a:p>
          <a:p>
            <a:r>
              <a:rPr lang="zh-CN" altLang="en-US" sz="2400" dirty="0">
                <a:solidFill>
                  <a:schemeClr val="bg2"/>
                </a:solidFill>
              </a:rPr>
              <a:t>       孙   伟</a:t>
            </a:r>
            <a:endParaRPr lang="en-US" altLang="zh-CN" sz="2400" dirty="0">
              <a:solidFill>
                <a:schemeClr val="bg2"/>
              </a:solidFill>
            </a:endParaRPr>
          </a:p>
          <a:p>
            <a:r>
              <a:rPr lang="zh-CN" altLang="en-US" sz="2400" dirty="0">
                <a:solidFill>
                  <a:schemeClr val="bg2"/>
                </a:solidFill>
              </a:rPr>
              <a:t>       </a:t>
            </a:r>
            <a:endParaRPr lang="en-US" altLang="zh-CN" sz="2400" dirty="0">
              <a:solidFill>
                <a:schemeClr val="bg2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11" grpId="0" animBg="1"/>
      <p:bldP spid="12" grpId="0" animBg="1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-14517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9" name="等腰三角形 18"/>
          <p:cNvSpPr/>
          <p:nvPr/>
        </p:nvSpPr>
        <p:spPr>
          <a:xfrm rot="18296855">
            <a:off x="1624013" y="703263"/>
            <a:ext cx="84138" cy="71438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41388" y="850900"/>
            <a:ext cx="34925" cy="33338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1" name="任意多边形 10"/>
          <p:cNvSpPr/>
          <p:nvPr/>
        </p:nvSpPr>
        <p:spPr>
          <a:xfrm>
            <a:off x="29028" y="14515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95325" y="1309688"/>
            <a:ext cx="323850" cy="325438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/>
          <p:nvPr/>
        </p:nvSpPr>
        <p:spPr>
          <a:xfrm>
            <a:off x="1241425" y="796925"/>
            <a:ext cx="357188" cy="469900"/>
          </a:xfrm>
          <a:custGeom>
            <a:avLst/>
            <a:gdLst/>
            <a:ahLst/>
            <a:cxnLst/>
            <a:rect l="0" t="0" r="0" b="0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5369" name="文本框 30"/>
          <p:cNvSpPr txBox="1"/>
          <p:nvPr/>
        </p:nvSpPr>
        <p:spPr>
          <a:xfrm>
            <a:off x="4303713" y="431800"/>
            <a:ext cx="1392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51685" y="793750"/>
            <a:ext cx="8094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运</a:t>
            </a:r>
            <a:r>
              <a:rPr kumimoji="0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营商后台-品牌、规格、模板、分类数据导入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：前端入口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 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09" y="1692275"/>
            <a:ext cx="8465515" cy="441677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162" y="2425527"/>
            <a:ext cx="7719085" cy="339639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469" y="3097116"/>
            <a:ext cx="4081519" cy="332568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3" grpId="1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-14517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9" name="等腰三角形 18"/>
          <p:cNvSpPr/>
          <p:nvPr/>
        </p:nvSpPr>
        <p:spPr>
          <a:xfrm rot="18296855">
            <a:off x="1624013" y="703263"/>
            <a:ext cx="84138" cy="71438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41388" y="850900"/>
            <a:ext cx="34925" cy="33338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1" name="任意多边形 10"/>
          <p:cNvSpPr/>
          <p:nvPr/>
        </p:nvSpPr>
        <p:spPr>
          <a:xfrm>
            <a:off x="29028" y="14515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95325" y="1309688"/>
            <a:ext cx="323850" cy="325438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/>
          <p:nvPr/>
        </p:nvSpPr>
        <p:spPr>
          <a:xfrm>
            <a:off x="1241425" y="796925"/>
            <a:ext cx="357188" cy="469900"/>
          </a:xfrm>
          <a:custGeom>
            <a:avLst/>
            <a:gdLst/>
            <a:ahLst/>
            <a:cxnLst/>
            <a:rect l="0" t="0" r="0" b="0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5369" name="文本框 30"/>
          <p:cNvSpPr txBox="1"/>
          <p:nvPr/>
        </p:nvSpPr>
        <p:spPr>
          <a:xfrm>
            <a:off x="4303713" y="431800"/>
            <a:ext cx="1392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45005" y="793750"/>
            <a:ext cx="923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运</a:t>
            </a:r>
            <a:r>
              <a:rPr kumimoji="0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营商后台-品牌、规格、模板、分类数据导入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: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数据回显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 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1472407"/>
            <a:ext cx="6395719" cy="470155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3" grpId="1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-14517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47888">
                  <a:alpha val="55000"/>
                </a:srgbClr>
              </a:gs>
              <a:gs pos="0">
                <a:srgbClr val="2CA3A6">
                  <a:alpha val="47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9" name="等腰三角形 18"/>
          <p:cNvSpPr/>
          <p:nvPr/>
        </p:nvSpPr>
        <p:spPr>
          <a:xfrm rot="18296855">
            <a:off x="1624013" y="703263"/>
            <a:ext cx="84138" cy="71438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41388" y="850900"/>
            <a:ext cx="34925" cy="33338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1" name="任意多边形 10"/>
          <p:cNvSpPr/>
          <p:nvPr/>
        </p:nvSpPr>
        <p:spPr>
          <a:xfrm>
            <a:off x="29028" y="14515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95325" y="1309688"/>
            <a:ext cx="323850" cy="325438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/>
          <p:nvPr/>
        </p:nvSpPr>
        <p:spPr>
          <a:xfrm>
            <a:off x="1241425" y="796925"/>
            <a:ext cx="357188" cy="469900"/>
          </a:xfrm>
          <a:custGeom>
            <a:avLst/>
            <a:gdLst/>
            <a:ahLst/>
            <a:cxnLst/>
            <a:rect l="0" t="0" r="0" b="0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5369" name="文本框 30"/>
          <p:cNvSpPr txBox="1"/>
          <p:nvPr/>
        </p:nvSpPr>
        <p:spPr>
          <a:xfrm>
            <a:off x="4303713" y="431800"/>
            <a:ext cx="1392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45005" y="793750"/>
            <a:ext cx="80943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运</a:t>
            </a:r>
            <a:r>
              <a: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营商后台-品牌、规格、模板、分类数据导入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: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运行结果</a:t>
            </a:r>
            <a:r>
              <a: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rPr>
              <a:t> 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47159" y="1873929"/>
            <a:ext cx="11697681" cy="3228975"/>
            <a:chOff x="117446" y="1873929"/>
            <a:chExt cx="11697681" cy="322897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446" y="1873929"/>
              <a:ext cx="7723505" cy="3228975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0377" y="2033360"/>
              <a:ext cx="3714750" cy="2886075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3" grpId="1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CA3A6">
                  <a:alpha val="53000"/>
                </a:srgbClr>
              </a:gs>
              <a:gs pos="100000">
                <a:srgbClr val="193F61">
                  <a:alpha val="61000"/>
                </a:srgb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814032" y="2176946"/>
            <a:ext cx="2598057" cy="2598057"/>
          </a:xfrm>
          <a:prstGeom prst="ellipse">
            <a:avLst/>
          </a:prstGeom>
          <a:solidFill>
            <a:srgbClr val="17D7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638585" y="3643409"/>
            <a:ext cx="424235" cy="483773"/>
            <a:chOff x="10638585" y="3643407"/>
            <a:chExt cx="424234" cy="483773"/>
          </a:xfrm>
        </p:grpSpPr>
        <p:sp>
          <p:nvSpPr>
            <p:cNvPr id="18" name="等腰三角形 70"/>
            <p:cNvSpPr/>
            <p:nvPr/>
          </p:nvSpPr>
          <p:spPr>
            <a:xfrm rot="20630478">
              <a:off x="10638585" y="3694626"/>
              <a:ext cx="163412" cy="432554"/>
            </a:xfrm>
            <a:custGeom>
              <a:avLst/>
              <a:gdLst>
                <a:gd name="connsiteX0" fmla="*/ 0 w 736979"/>
                <a:gd name="connsiteY0" fmla="*/ 1416939 h 1416939"/>
                <a:gd name="connsiteX1" fmla="*/ 736979 w 736979"/>
                <a:gd name="connsiteY1" fmla="*/ 0 h 1416939"/>
                <a:gd name="connsiteX2" fmla="*/ 736979 w 736979"/>
                <a:gd name="connsiteY2" fmla="*/ 1416939 h 1416939"/>
                <a:gd name="connsiteX3" fmla="*/ 0 w 736979"/>
                <a:gd name="connsiteY3" fmla="*/ 1416939 h 1416939"/>
                <a:gd name="connsiteX0-1" fmla="*/ 0 w 586854"/>
                <a:gd name="connsiteY0-2" fmla="*/ 1553417 h 1553417"/>
                <a:gd name="connsiteX1-3" fmla="*/ 586854 w 586854"/>
                <a:gd name="connsiteY1-4" fmla="*/ 0 h 1553417"/>
                <a:gd name="connsiteX2-5" fmla="*/ 586854 w 586854"/>
                <a:gd name="connsiteY2-6" fmla="*/ 1416939 h 1553417"/>
                <a:gd name="connsiteX3-7" fmla="*/ 0 w 586854"/>
                <a:gd name="connsiteY3-8" fmla="*/ 1553417 h 155341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86854" h="1553417">
                  <a:moveTo>
                    <a:pt x="0" y="1553417"/>
                  </a:moveTo>
                  <a:lnTo>
                    <a:pt x="586854" y="0"/>
                  </a:lnTo>
                  <a:lnTo>
                    <a:pt x="586854" y="1416939"/>
                  </a:lnTo>
                  <a:lnTo>
                    <a:pt x="0" y="1553417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16FEF8"/>
                  </a:gs>
                  <a:gs pos="100000">
                    <a:srgbClr val="2CA3A6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等腰三角形 71"/>
            <p:cNvSpPr/>
            <p:nvPr/>
          </p:nvSpPr>
          <p:spPr>
            <a:xfrm rot="20630478" flipH="1">
              <a:off x="10794187" y="3643407"/>
              <a:ext cx="205214" cy="428753"/>
            </a:xfrm>
            <a:custGeom>
              <a:avLst/>
              <a:gdLst>
                <a:gd name="connsiteX0" fmla="*/ 0 w 736979"/>
                <a:gd name="connsiteY0" fmla="*/ 1416939 h 1416939"/>
                <a:gd name="connsiteX1" fmla="*/ 736979 w 736979"/>
                <a:gd name="connsiteY1" fmla="*/ 0 h 1416939"/>
                <a:gd name="connsiteX2" fmla="*/ 736979 w 736979"/>
                <a:gd name="connsiteY2" fmla="*/ 1416939 h 1416939"/>
                <a:gd name="connsiteX3" fmla="*/ 0 w 736979"/>
                <a:gd name="connsiteY3" fmla="*/ 1416939 h 1416939"/>
                <a:gd name="connsiteX0-1" fmla="*/ 0 w 736979"/>
                <a:gd name="connsiteY0-2" fmla="*/ 1539768 h 1539768"/>
                <a:gd name="connsiteX1-3" fmla="*/ 736979 w 736979"/>
                <a:gd name="connsiteY1-4" fmla="*/ 0 h 1539768"/>
                <a:gd name="connsiteX2-5" fmla="*/ 736979 w 736979"/>
                <a:gd name="connsiteY2-6" fmla="*/ 1416939 h 1539768"/>
                <a:gd name="connsiteX3-7" fmla="*/ 0 w 736979"/>
                <a:gd name="connsiteY3-8" fmla="*/ 1539768 h 15397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36979" h="1539768">
                  <a:moveTo>
                    <a:pt x="0" y="1539768"/>
                  </a:moveTo>
                  <a:lnTo>
                    <a:pt x="736979" y="0"/>
                  </a:lnTo>
                  <a:lnTo>
                    <a:pt x="736979" y="1416939"/>
                  </a:lnTo>
                  <a:lnTo>
                    <a:pt x="0" y="1539768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16FEF8"/>
                  </a:gs>
                  <a:gs pos="100000">
                    <a:srgbClr val="2CA3A6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6" name="直接连接符 25"/>
            <p:cNvCxnSpPr>
              <a:stCxn id="18" idx="0"/>
              <a:endCxn id="20" idx="0"/>
            </p:cNvCxnSpPr>
            <p:nvPr/>
          </p:nvCxnSpPr>
          <p:spPr>
            <a:xfrm rot="20630478" flipV="1">
              <a:off x="10694192" y="4086355"/>
              <a:ext cx="368627" cy="3800"/>
            </a:xfrm>
            <a:prstGeom prst="line">
              <a:avLst/>
            </a:prstGeom>
            <a:ln>
              <a:gradFill>
                <a:gsLst>
                  <a:gs pos="0">
                    <a:srgbClr val="16FEF8"/>
                  </a:gs>
                  <a:gs pos="100000">
                    <a:srgbClr val="2CA3A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等腰三角形 32"/>
          <p:cNvSpPr/>
          <p:nvPr/>
        </p:nvSpPr>
        <p:spPr>
          <a:xfrm rot="3833984">
            <a:off x="2053436" y="5581782"/>
            <a:ext cx="580571" cy="570379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2CA3A6"/>
                </a:gs>
                <a:gs pos="100000">
                  <a:srgbClr val="16FEF8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等腰三角形 95"/>
          <p:cNvSpPr/>
          <p:nvPr/>
        </p:nvSpPr>
        <p:spPr>
          <a:xfrm rot="1860564">
            <a:off x="2071648" y="5660831"/>
            <a:ext cx="580571" cy="565776"/>
          </a:xfrm>
          <a:custGeom>
            <a:avLst/>
            <a:gdLst>
              <a:gd name="connsiteX0" fmla="*/ 0 w 580571"/>
              <a:gd name="connsiteY0" fmla="*/ 570379 h 570379"/>
              <a:gd name="connsiteX1" fmla="*/ 290286 w 580571"/>
              <a:gd name="connsiteY1" fmla="*/ 0 h 570379"/>
              <a:gd name="connsiteX2" fmla="*/ 580571 w 580571"/>
              <a:gd name="connsiteY2" fmla="*/ 570379 h 570379"/>
              <a:gd name="connsiteX3" fmla="*/ 0 w 580571"/>
              <a:gd name="connsiteY3" fmla="*/ 570379 h 570379"/>
              <a:gd name="connsiteX0-1" fmla="*/ 0 w 580571"/>
              <a:gd name="connsiteY0-2" fmla="*/ 565776 h 565776"/>
              <a:gd name="connsiteX1-3" fmla="*/ 388594 w 580571"/>
              <a:gd name="connsiteY1-4" fmla="*/ 0 h 565776"/>
              <a:gd name="connsiteX2-5" fmla="*/ 580571 w 580571"/>
              <a:gd name="connsiteY2-6" fmla="*/ 565776 h 565776"/>
              <a:gd name="connsiteX3-7" fmla="*/ 0 w 580571"/>
              <a:gd name="connsiteY3-8" fmla="*/ 565776 h 5657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80571" h="565776">
                <a:moveTo>
                  <a:pt x="0" y="565776"/>
                </a:moveTo>
                <a:lnTo>
                  <a:pt x="388594" y="0"/>
                </a:lnTo>
                <a:lnTo>
                  <a:pt x="580571" y="565776"/>
                </a:lnTo>
                <a:lnTo>
                  <a:pt x="0" y="565776"/>
                </a:lnTo>
                <a:close/>
              </a:path>
            </a:pathLst>
          </a:custGeom>
          <a:noFill/>
          <a:ln>
            <a:solidFill>
              <a:srgbClr val="16FEF8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3886203" y="1204918"/>
            <a:ext cx="4445793" cy="4445793"/>
          </a:xfrm>
          <a:prstGeom prst="ellipse">
            <a:avLst/>
          </a:prstGeom>
          <a:noFill/>
          <a:ln w="19050">
            <a:solidFill>
              <a:schemeClr val="bg1">
                <a:lumMod val="5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4514852" y="4970265"/>
            <a:ext cx="325041" cy="325041"/>
          </a:xfrm>
          <a:prstGeom prst="ellipse">
            <a:avLst/>
          </a:prstGeom>
          <a:solidFill>
            <a:schemeClr val="bg1">
              <a:lumMod val="6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874174" y="192888"/>
            <a:ext cx="6469852" cy="6469850"/>
          </a:xfrm>
          <a:prstGeom prst="ellipse">
            <a:avLst/>
          </a:prstGeom>
          <a:noFill/>
          <a:ln w="19050">
            <a:solidFill>
              <a:schemeClr val="bg1">
                <a:lumMod val="5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067173" y="361950"/>
            <a:ext cx="650083" cy="650082"/>
          </a:xfrm>
          <a:prstGeom prst="ellipse">
            <a:avLst/>
          </a:prstGeom>
          <a:solidFill>
            <a:schemeClr val="bg1">
              <a:lumMod val="6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3463234" y="5295304"/>
            <a:ext cx="241103" cy="241102"/>
          </a:xfrm>
          <a:prstGeom prst="ellipse">
            <a:avLst/>
          </a:prstGeom>
          <a:solidFill>
            <a:schemeClr val="bg1">
              <a:lumMod val="6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7785497" y="611690"/>
            <a:ext cx="241103" cy="241102"/>
          </a:xfrm>
          <a:prstGeom prst="ellipse">
            <a:avLst/>
          </a:prstGeom>
          <a:solidFill>
            <a:schemeClr val="bg1">
              <a:lumMod val="6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8066284" y="4543067"/>
            <a:ext cx="1063637" cy="1063637"/>
          </a:xfrm>
          <a:prstGeom prst="ellipse">
            <a:avLst/>
          </a:prstGeom>
          <a:solidFill>
            <a:srgbClr val="38F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419990" y="2627081"/>
            <a:ext cx="7464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cs typeface="+mn-ea"/>
                <a:sym typeface="+mn-lt"/>
              </a:rPr>
              <a:t>谢谢大家</a:t>
            </a:r>
            <a:endParaRPr lang="zh-CN" alt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30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1" grpId="1" animBg="1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6FEF8">
                  <a:alpha val="9000"/>
                </a:srgbClr>
              </a:gs>
              <a:gs pos="49500">
                <a:srgbClr val="19A3B4">
                  <a:alpha val="49000"/>
                </a:srgbClr>
              </a:gs>
              <a:gs pos="100000">
                <a:srgbClr val="1C476E">
                  <a:alpha val="45000"/>
                </a:srgbClr>
              </a:gs>
            </a:gsLst>
            <a:path path="circle">
              <a:fillToRect l="100000" t="100000"/>
            </a:path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29110" y="2007787"/>
            <a:ext cx="9408411" cy="2807225"/>
            <a:chOff x="3055198" y="2007787"/>
            <a:chExt cx="5614016" cy="2807225"/>
          </a:xfrm>
        </p:grpSpPr>
        <p:sp>
          <p:nvSpPr>
            <p:cNvPr id="19" name="文本框 18"/>
            <p:cNvSpPr txBox="1"/>
            <p:nvPr/>
          </p:nvSpPr>
          <p:spPr>
            <a:xfrm>
              <a:off x="3733645" y="2030129"/>
              <a:ext cx="49355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cs typeface="+mn-ea"/>
                  <a:sym typeface="+mn-lt"/>
                </a:rPr>
                <a:t>项目名称 </a:t>
              </a:r>
              <a:r>
                <a:rPr lang="en-US" altLang="zh-CN" sz="2800" dirty="0">
                  <a:solidFill>
                    <a:schemeClr val="bg1"/>
                  </a:solidFill>
                  <a:cs typeface="+mn-ea"/>
                  <a:sym typeface="+mn-lt"/>
                </a:rPr>
                <a:t>: </a:t>
              </a:r>
              <a:r>
                <a:rPr lang="zh-CN" altLang="en-US" sz="2800" dirty="0">
                  <a:solidFill>
                    <a:schemeClr val="bg1"/>
                  </a:solidFill>
                  <a:cs typeface="+mn-ea"/>
                  <a:sym typeface="+mn-lt"/>
                </a:rPr>
                <a:t>品优购商城</a:t>
              </a: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057544" y="2007787"/>
              <a:ext cx="74558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16FEF8"/>
                  </a:solidFill>
                  <a:cs typeface="+mn-ea"/>
                  <a:sym typeface="+mn-lt"/>
                </a:rPr>
                <a:t>01</a:t>
              </a:r>
              <a:endParaRPr lang="zh-CN" altLang="en-US" sz="3000" dirty="0">
                <a:solidFill>
                  <a:srgbClr val="16FEF8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733643" y="2571886"/>
              <a:ext cx="49355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dirty="0">
                  <a:solidFill>
                    <a:schemeClr val="bg2"/>
                  </a:solidFill>
                </a:rPr>
                <a:t>品优购网上商城是一个综合性的</a:t>
              </a:r>
              <a:r>
                <a:rPr lang="en-US" altLang="zh-CN" dirty="0">
                  <a:solidFill>
                    <a:schemeClr val="bg2"/>
                  </a:solidFill>
                </a:rPr>
                <a:t> B2B2C </a:t>
              </a:r>
              <a:r>
                <a:rPr lang="zh-CN" altLang="zh-CN" dirty="0">
                  <a:solidFill>
                    <a:schemeClr val="bg2"/>
                  </a:solidFill>
                </a:rPr>
                <a:t>平台，类似京东商城、天猫商城。网站采用商家入驻的模式，商家入驻平台提交申请，有平台进行资质审核，审核通过后，商家拥有独立的管理后台录入商品信息。商品经过平台审核后即可发布。</a:t>
              </a:r>
              <a:endParaRPr lang="en-US" altLang="zh-CN" dirty="0">
                <a:solidFill>
                  <a:schemeClr val="bg2"/>
                </a:solidFill>
              </a:endParaRPr>
            </a:p>
            <a:p>
              <a:endParaRPr lang="zh-CN" altLang="zh-CN" dirty="0">
                <a:solidFill>
                  <a:schemeClr val="bg2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671486" y="3695186"/>
              <a:ext cx="26921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cs typeface="+mn-ea"/>
                  <a:sym typeface="+mn-lt"/>
                </a:rPr>
                <a:t> 项目组成</a:t>
              </a: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055198" y="3684077"/>
              <a:ext cx="74558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16FEF8"/>
                  </a:solidFill>
                  <a:cs typeface="+mn-ea"/>
                  <a:sym typeface="+mn-lt"/>
                </a:rPr>
                <a:t>02</a:t>
              </a:r>
              <a:endParaRPr lang="zh-CN" altLang="en-US" sz="3000" dirty="0">
                <a:solidFill>
                  <a:srgbClr val="16FEF8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733643" y="4445680"/>
              <a:ext cx="4713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dirty="0">
                  <a:solidFill>
                    <a:schemeClr val="bg2"/>
                  </a:solidFill>
                </a:rPr>
                <a:t>品优购网上商城主要分为网站前台、运营商后台、商家管理后台三个子系统</a:t>
              </a:r>
              <a:endParaRPr lang="zh-CN" altLang="zh-CN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206103" y="792153"/>
            <a:ext cx="329460" cy="548038"/>
            <a:chOff x="5414428" y="1860951"/>
            <a:chExt cx="1377658" cy="2291656"/>
          </a:xfrm>
        </p:grpSpPr>
        <p:sp>
          <p:nvSpPr>
            <p:cNvPr id="54" name="PA_文本框 8"/>
            <p:cNvSpPr txBox="1"/>
            <p:nvPr>
              <p:custDataLst>
                <p:tags r:id="rId2"/>
              </p:custDataLst>
            </p:nvPr>
          </p:nvSpPr>
          <p:spPr>
            <a:xfrm>
              <a:off x="5466935" y="1865964"/>
              <a:ext cx="1285426" cy="2281630"/>
            </a:xfrm>
            <a:custGeom>
              <a:avLst/>
              <a:gdLst/>
              <a:ahLst/>
              <a:cxnLst/>
              <a:rect l="l" t="t" r="r" b="b"/>
              <a:pathLst>
                <a:path w="375047" h="665708">
                  <a:moveTo>
                    <a:pt x="224582" y="0"/>
                  </a:moveTo>
                  <a:lnTo>
                    <a:pt x="375047" y="0"/>
                  </a:lnTo>
                  <a:lnTo>
                    <a:pt x="375047" y="665708"/>
                  </a:lnTo>
                  <a:lnTo>
                    <a:pt x="191095" y="665708"/>
                  </a:lnTo>
                  <a:lnTo>
                    <a:pt x="191095" y="229493"/>
                  </a:lnTo>
                  <a:cubicBezTo>
                    <a:pt x="161330" y="252115"/>
                    <a:pt x="132531" y="270421"/>
                    <a:pt x="104700" y="284410"/>
                  </a:cubicBezTo>
                  <a:cubicBezTo>
                    <a:pt x="76870" y="298400"/>
                    <a:pt x="41969" y="311795"/>
                    <a:pt x="0" y="324594"/>
                  </a:cubicBezTo>
                  <a:lnTo>
                    <a:pt x="0" y="175468"/>
                  </a:lnTo>
                  <a:cubicBezTo>
                    <a:pt x="61912" y="155525"/>
                    <a:pt x="109984" y="131564"/>
                    <a:pt x="144214" y="103584"/>
                  </a:cubicBezTo>
                  <a:cubicBezTo>
                    <a:pt x="178445" y="75605"/>
                    <a:pt x="205234" y="41076"/>
                    <a:pt x="224582" y="0"/>
                  </a:cubicBezTo>
                  <a:close/>
                </a:path>
              </a:pathLst>
            </a:custGeom>
            <a:noFill/>
            <a:ln>
              <a:solidFill>
                <a:srgbClr val="1D6B6D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7200" dirty="0">
                <a:ln>
                  <a:solidFill>
                    <a:srgbClr val="2A979A"/>
                  </a:solidFill>
                </a:ln>
                <a:noFill/>
                <a:cs typeface="+mn-ea"/>
                <a:sym typeface="+mn-lt"/>
              </a:endParaRPr>
            </a:p>
          </p:txBody>
        </p:sp>
        <p:sp>
          <p:nvSpPr>
            <p:cNvPr id="55" name="PA_文本框 8"/>
            <p:cNvSpPr txBox="1"/>
            <p:nvPr>
              <p:custDataLst>
                <p:tags r:id="rId3"/>
              </p:custDataLst>
            </p:nvPr>
          </p:nvSpPr>
          <p:spPr>
            <a:xfrm>
              <a:off x="5414428" y="1870977"/>
              <a:ext cx="1285426" cy="2281630"/>
            </a:xfrm>
            <a:custGeom>
              <a:avLst/>
              <a:gdLst/>
              <a:ahLst/>
              <a:cxnLst/>
              <a:rect l="l" t="t" r="r" b="b"/>
              <a:pathLst>
                <a:path w="375047" h="665708">
                  <a:moveTo>
                    <a:pt x="224582" y="0"/>
                  </a:moveTo>
                  <a:lnTo>
                    <a:pt x="375047" y="0"/>
                  </a:lnTo>
                  <a:lnTo>
                    <a:pt x="375047" y="665708"/>
                  </a:lnTo>
                  <a:lnTo>
                    <a:pt x="191095" y="665708"/>
                  </a:lnTo>
                  <a:lnTo>
                    <a:pt x="191095" y="229493"/>
                  </a:lnTo>
                  <a:cubicBezTo>
                    <a:pt x="161330" y="252115"/>
                    <a:pt x="132531" y="270421"/>
                    <a:pt x="104700" y="284410"/>
                  </a:cubicBezTo>
                  <a:cubicBezTo>
                    <a:pt x="76870" y="298400"/>
                    <a:pt x="41969" y="311795"/>
                    <a:pt x="0" y="324594"/>
                  </a:cubicBezTo>
                  <a:lnTo>
                    <a:pt x="0" y="175468"/>
                  </a:lnTo>
                  <a:cubicBezTo>
                    <a:pt x="61912" y="155525"/>
                    <a:pt x="109984" y="131564"/>
                    <a:pt x="144214" y="103584"/>
                  </a:cubicBezTo>
                  <a:cubicBezTo>
                    <a:pt x="178445" y="75605"/>
                    <a:pt x="205234" y="41076"/>
                    <a:pt x="224582" y="0"/>
                  </a:cubicBezTo>
                  <a:close/>
                </a:path>
              </a:pathLst>
            </a:custGeom>
            <a:noFill/>
            <a:ln>
              <a:solidFill>
                <a:srgbClr val="1D6B6D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7200" dirty="0">
                <a:ln>
                  <a:solidFill>
                    <a:srgbClr val="2A979A"/>
                  </a:solidFill>
                </a:ln>
                <a:noFill/>
                <a:cs typeface="+mn-ea"/>
                <a:sym typeface="+mn-lt"/>
              </a:endParaRPr>
            </a:p>
          </p:txBody>
        </p:sp>
        <p:sp>
          <p:nvSpPr>
            <p:cNvPr id="56" name="PA_文本框 8"/>
            <p:cNvSpPr txBox="1"/>
            <p:nvPr>
              <p:custDataLst>
                <p:tags r:id="rId4"/>
              </p:custDataLst>
            </p:nvPr>
          </p:nvSpPr>
          <p:spPr>
            <a:xfrm>
              <a:off x="5441724" y="1860951"/>
              <a:ext cx="1285426" cy="2281630"/>
            </a:xfrm>
            <a:custGeom>
              <a:avLst/>
              <a:gdLst/>
              <a:ahLst/>
              <a:cxnLst/>
              <a:rect l="l" t="t" r="r" b="b"/>
              <a:pathLst>
                <a:path w="375047" h="665708">
                  <a:moveTo>
                    <a:pt x="224582" y="0"/>
                  </a:moveTo>
                  <a:lnTo>
                    <a:pt x="375047" y="0"/>
                  </a:lnTo>
                  <a:lnTo>
                    <a:pt x="375047" y="665708"/>
                  </a:lnTo>
                  <a:lnTo>
                    <a:pt x="191095" y="665708"/>
                  </a:lnTo>
                  <a:lnTo>
                    <a:pt x="191095" y="229493"/>
                  </a:lnTo>
                  <a:cubicBezTo>
                    <a:pt x="161330" y="252115"/>
                    <a:pt x="132531" y="270421"/>
                    <a:pt x="104700" y="284410"/>
                  </a:cubicBezTo>
                  <a:cubicBezTo>
                    <a:pt x="76870" y="298400"/>
                    <a:pt x="41969" y="311795"/>
                    <a:pt x="0" y="324594"/>
                  </a:cubicBezTo>
                  <a:lnTo>
                    <a:pt x="0" y="175468"/>
                  </a:lnTo>
                  <a:cubicBezTo>
                    <a:pt x="61912" y="155525"/>
                    <a:pt x="109984" y="131564"/>
                    <a:pt x="144214" y="103584"/>
                  </a:cubicBezTo>
                  <a:cubicBezTo>
                    <a:pt x="178445" y="75605"/>
                    <a:pt x="205234" y="41076"/>
                    <a:pt x="224582" y="0"/>
                  </a:cubicBezTo>
                  <a:close/>
                </a:path>
              </a:pathLst>
            </a:custGeom>
            <a:noFill/>
            <a:ln>
              <a:solidFill>
                <a:srgbClr val="1D6B6D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7200" dirty="0">
                <a:ln>
                  <a:solidFill>
                    <a:srgbClr val="2A979A"/>
                  </a:solidFill>
                </a:ln>
                <a:noFill/>
                <a:cs typeface="+mn-ea"/>
                <a:sym typeface="+mn-lt"/>
              </a:endParaRPr>
            </a:p>
          </p:txBody>
        </p:sp>
        <p:sp>
          <p:nvSpPr>
            <p:cNvPr id="57" name="PA_文本框 6"/>
            <p:cNvSpPr txBox="1"/>
            <p:nvPr>
              <p:custDataLst>
                <p:tags r:id="rId5"/>
              </p:custDataLst>
            </p:nvPr>
          </p:nvSpPr>
          <p:spPr>
            <a:xfrm>
              <a:off x="5506660" y="1870977"/>
              <a:ext cx="1285426" cy="2281630"/>
            </a:xfrm>
            <a:custGeom>
              <a:avLst/>
              <a:gdLst/>
              <a:ahLst/>
              <a:cxnLst/>
              <a:rect l="l" t="t" r="r" b="b"/>
              <a:pathLst>
                <a:path w="375047" h="665708">
                  <a:moveTo>
                    <a:pt x="224582" y="0"/>
                  </a:moveTo>
                  <a:lnTo>
                    <a:pt x="375047" y="0"/>
                  </a:lnTo>
                  <a:lnTo>
                    <a:pt x="375047" y="665708"/>
                  </a:lnTo>
                  <a:lnTo>
                    <a:pt x="191095" y="665708"/>
                  </a:lnTo>
                  <a:lnTo>
                    <a:pt x="191095" y="229493"/>
                  </a:lnTo>
                  <a:cubicBezTo>
                    <a:pt x="161330" y="252115"/>
                    <a:pt x="132532" y="270421"/>
                    <a:pt x="104701" y="284410"/>
                  </a:cubicBezTo>
                  <a:cubicBezTo>
                    <a:pt x="76870" y="298400"/>
                    <a:pt x="41970" y="311795"/>
                    <a:pt x="0" y="324594"/>
                  </a:cubicBezTo>
                  <a:lnTo>
                    <a:pt x="0" y="175468"/>
                  </a:lnTo>
                  <a:cubicBezTo>
                    <a:pt x="61913" y="155525"/>
                    <a:pt x="109984" y="131564"/>
                    <a:pt x="144215" y="103584"/>
                  </a:cubicBezTo>
                  <a:cubicBezTo>
                    <a:pt x="178445" y="75605"/>
                    <a:pt x="205234" y="41076"/>
                    <a:pt x="224582" y="0"/>
                  </a:cubicBezTo>
                  <a:close/>
                </a:path>
              </a:pathLst>
            </a:custGeom>
            <a:solidFill>
              <a:srgbClr val="16FEF8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7200" dirty="0">
                <a:solidFill>
                  <a:srgbClr val="3AC7C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0" name="等腰三角形 59"/>
          <p:cNvSpPr/>
          <p:nvPr/>
        </p:nvSpPr>
        <p:spPr>
          <a:xfrm rot="18296855">
            <a:off x="1623820" y="703178"/>
            <a:ext cx="84920" cy="71935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941652" y="850263"/>
            <a:ext cx="34437" cy="34437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任意多边形 63"/>
          <p:cNvSpPr/>
          <p:nvPr/>
        </p:nvSpPr>
        <p:spPr>
          <a:xfrm>
            <a:off x="18197" y="13650"/>
            <a:ext cx="12187451" cy="894187"/>
          </a:xfrm>
          <a:custGeom>
            <a:avLst/>
            <a:gdLst>
              <a:gd name="connsiteX0" fmla="*/ 0 w 12187451"/>
              <a:gd name="connsiteY0" fmla="*/ 13648 h 13648"/>
              <a:gd name="connsiteX1" fmla="*/ 12187451 w 12187451"/>
              <a:gd name="connsiteY1" fmla="*/ 0 h 13648"/>
              <a:gd name="connsiteX0-1" fmla="*/ 0 w 12187451"/>
              <a:gd name="connsiteY0-2" fmla="*/ 13648 h 579284"/>
              <a:gd name="connsiteX1-3" fmla="*/ 12187451 w 12187451"/>
              <a:gd name="connsiteY1-4" fmla="*/ 0 h 579284"/>
              <a:gd name="connsiteX0-5" fmla="*/ 0 w 12187451"/>
              <a:gd name="connsiteY0-6" fmla="*/ 13648 h 884488"/>
              <a:gd name="connsiteX1-7" fmla="*/ 12187451 w 12187451"/>
              <a:gd name="connsiteY1-8" fmla="*/ 0 h 884488"/>
              <a:gd name="connsiteX0-9" fmla="*/ 0 w 12187451"/>
              <a:gd name="connsiteY0-10" fmla="*/ 13648 h 894187"/>
              <a:gd name="connsiteX1-11" fmla="*/ 12187451 w 12187451"/>
              <a:gd name="connsiteY1-12" fmla="*/ 0 h 8941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2187451" h="894187">
                <a:moveTo>
                  <a:pt x="0" y="13648"/>
                </a:moveTo>
                <a:cubicBezTo>
                  <a:pt x="4021541" y="1291989"/>
                  <a:pt x="7974842" y="1082722"/>
                  <a:pt x="12187451" y="0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63500">
              <a:srgbClr val="93FFFC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638585" y="3643409"/>
            <a:ext cx="424235" cy="483773"/>
            <a:chOff x="10638585" y="3643407"/>
            <a:chExt cx="424234" cy="483773"/>
          </a:xfrm>
        </p:grpSpPr>
        <p:sp>
          <p:nvSpPr>
            <p:cNvPr id="76" name="等腰三角形 70"/>
            <p:cNvSpPr/>
            <p:nvPr/>
          </p:nvSpPr>
          <p:spPr>
            <a:xfrm rot="20630478">
              <a:off x="10638585" y="3694626"/>
              <a:ext cx="163412" cy="432554"/>
            </a:xfrm>
            <a:custGeom>
              <a:avLst/>
              <a:gdLst>
                <a:gd name="connsiteX0" fmla="*/ 0 w 736979"/>
                <a:gd name="connsiteY0" fmla="*/ 1416939 h 1416939"/>
                <a:gd name="connsiteX1" fmla="*/ 736979 w 736979"/>
                <a:gd name="connsiteY1" fmla="*/ 0 h 1416939"/>
                <a:gd name="connsiteX2" fmla="*/ 736979 w 736979"/>
                <a:gd name="connsiteY2" fmla="*/ 1416939 h 1416939"/>
                <a:gd name="connsiteX3" fmla="*/ 0 w 736979"/>
                <a:gd name="connsiteY3" fmla="*/ 1416939 h 1416939"/>
                <a:gd name="connsiteX0-1" fmla="*/ 0 w 586854"/>
                <a:gd name="connsiteY0-2" fmla="*/ 1553417 h 1553417"/>
                <a:gd name="connsiteX1-3" fmla="*/ 586854 w 586854"/>
                <a:gd name="connsiteY1-4" fmla="*/ 0 h 1553417"/>
                <a:gd name="connsiteX2-5" fmla="*/ 586854 w 586854"/>
                <a:gd name="connsiteY2-6" fmla="*/ 1416939 h 1553417"/>
                <a:gd name="connsiteX3-7" fmla="*/ 0 w 586854"/>
                <a:gd name="connsiteY3-8" fmla="*/ 1553417 h 155341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86854" h="1553417">
                  <a:moveTo>
                    <a:pt x="0" y="1553417"/>
                  </a:moveTo>
                  <a:lnTo>
                    <a:pt x="586854" y="0"/>
                  </a:lnTo>
                  <a:lnTo>
                    <a:pt x="586854" y="1416939"/>
                  </a:lnTo>
                  <a:lnTo>
                    <a:pt x="0" y="1553417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16FEF8"/>
                  </a:gs>
                  <a:gs pos="100000">
                    <a:srgbClr val="2CA3A6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等腰三角形 71"/>
            <p:cNvSpPr/>
            <p:nvPr/>
          </p:nvSpPr>
          <p:spPr>
            <a:xfrm rot="20630478" flipH="1">
              <a:off x="10794187" y="3643407"/>
              <a:ext cx="205214" cy="428753"/>
            </a:xfrm>
            <a:custGeom>
              <a:avLst/>
              <a:gdLst>
                <a:gd name="connsiteX0" fmla="*/ 0 w 736979"/>
                <a:gd name="connsiteY0" fmla="*/ 1416939 h 1416939"/>
                <a:gd name="connsiteX1" fmla="*/ 736979 w 736979"/>
                <a:gd name="connsiteY1" fmla="*/ 0 h 1416939"/>
                <a:gd name="connsiteX2" fmla="*/ 736979 w 736979"/>
                <a:gd name="connsiteY2" fmla="*/ 1416939 h 1416939"/>
                <a:gd name="connsiteX3" fmla="*/ 0 w 736979"/>
                <a:gd name="connsiteY3" fmla="*/ 1416939 h 1416939"/>
                <a:gd name="connsiteX0-1" fmla="*/ 0 w 736979"/>
                <a:gd name="connsiteY0-2" fmla="*/ 1539768 h 1539768"/>
                <a:gd name="connsiteX1-3" fmla="*/ 736979 w 736979"/>
                <a:gd name="connsiteY1-4" fmla="*/ 0 h 1539768"/>
                <a:gd name="connsiteX2-5" fmla="*/ 736979 w 736979"/>
                <a:gd name="connsiteY2-6" fmla="*/ 1416939 h 1539768"/>
                <a:gd name="connsiteX3-7" fmla="*/ 0 w 736979"/>
                <a:gd name="connsiteY3-8" fmla="*/ 1539768 h 15397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36979" h="1539768">
                  <a:moveTo>
                    <a:pt x="0" y="1539768"/>
                  </a:moveTo>
                  <a:lnTo>
                    <a:pt x="736979" y="0"/>
                  </a:lnTo>
                  <a:lnTo>
                    <a:pt x="736979" y="1416939"/>
                  </a:lnTo>
                  <a:lnTo>
                    <a:pt x="0" y="1539768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16FEF8"/>
                  </a:gs>
                  <a:gs pos="100000">
                    <a:srgbClr val="2CA3A6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78" name="直接连接符 77"/>
            <p:cNvCxnSpPr>
              <a:stCxn id="76" idx="0"/>
              <a:endCxn id="77" idx="0"/>
            </p:cNvCxnSpPr>
            <p:nvPr/>
          </p:nvCxnSpPr>
          <p:spPr>
            <a:xfrm rot="20630478" flipV="1">
              <a:off x="10694192" y="4086355"/>
              <a:ext cx="368627" cy="3800"/>
            </a:xfrm>
            <a:prstGeom prst="line">
              <a:avLst/>
            </a:prstGeom>
            <a:ln>
              <a:gradFill>
                <a:gsLst>
                  <a:gs pos="0">
                    <a:srgbClr val="16FEF8"/>
                  </a:gs>
                  <a:gs pos="100000">
                    <a:srgbClr val="2CA3A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等腰三角形 94"/>
          <p:cNvSpPr/>
          <p:nvPr/>
        </p:nvSpPr>
        <p:spPr>
          <a:xfrm rot="3833984">
            <a:off x="2053436" y="5581782"/>
            <a:ext cx="580571" cy="570379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2CA3A6"/>
                </a:gs>
                <a:gs pos="100000">
                  <a:srgbClr val="16FEF8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等腰三角形 95"/>
          <p:cNvSpPr/>
          <p:nvPr/>
        </p:nvSpPr>
        <p:spPr>
          <a:xfrm rot="1860564">
            <a:off x="2071648" y="5660831"/>
            <a:ext cx="580571" cy="565776"/>
          </a:xfrm>
          <a:custGeom>
            <a:avLst/>
            <a:gdLst>
              <a:gd name="connsiteX0" fmla="*/ 0 w 580571"/>
              <a:gd name="connsiteY0" fmla="*/ 570379 h 570379"/>
              <a:gd name="connsiteX1" fmla="*/ 290286 w 580571"/>
              <a:gd name="connsiteY1" fmla="*/ 0 h 570379"/>
              <a:gd name="connsiteX2" fmla="*/ 580571 w 580571"/>
              <a:gd name="connsiteY2" fmla="*/ 570379 h 570379"/>
              <a:gd name="connsiteX3" fmla="*/ 0 w 580571"/>
              <a:gd name="connsiteY3" fmla="*/ 570379 h 570379"/>
              <a:gd name="connsiteX0-1" fmla="*/ 0 w 580571"/>
              <a:gd name="connsiteY0-2" fmla="*/ 565776 h 565776"/>
              <a:gd name="connsiteX1-3" fmla="*/ 388594 w 580571"/>
              <a:gd name="connsiteY1-4" fmla="*/ 0 h 565776"/>
              <a:gd name="connsiteX2-5" fmla="*/ 580571 w 580571"/>
              <a:gd name="connsiteY2-6" fmla="*/ 565776 h 565776"/>
              <a:gd name="connsiteX3-7" fmla="*/ 0 w 580571"/>
              <a:gd name="connsiteY3-8" fmla="*/ 565776 h 5657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80571" h="565776">
                <a:moveTo>
                  <a:pt x="0" y="565776"/>
                </a:moveTo>
                <a:lnTo>
                  <a:pt x="388594" y="0"/>
                </a:lnTo>
                <a:lnTo>
                  <a:pt x="580571" y="565776"/>
                </a:lnTo>
                <a:lnTo>
                  <a:pt x="0" y="565776"/>
                </a:lnTo>
                <a:close/>
              </a:path>
            </a:pathLst>
          </a:custGeom>
          <a:noFill/>
          <a:ln>
            <a:solidFill>
              <a:srgbClr val="16FEF8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67396" y="879666"/>
            <a:ext cx="2692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</a:rPr>
              <a:t>项目简介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5" grpId="0" animBg="1"/>
      <p:bldP spid="9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6FEF8">
                  <a:alpha val="9000"/>
                </a:srgbClr>
              </a:gs>
              <a:gs pos="49500">
                <a:srgbClr val="19A3B4">
                  <a:alpha val="49000"/>
                </a:srgbClr>
              </a:gs>
              <a:gs pos="100000">
                <a:srgbClr val="1C476E">
                  <a:alpha val="45000"/>
                </a:srgbClr>
              </a:gs>
            </a:gsLst>
            <a:path path="circle">
              <a:fillToRect l="100000" t="100000"/>
            </a:path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aphicFrame>
        <p:nvGraphicFramePr>
          <p:cNvPr id="26" name="图表 25"/>
          <p:cNvGraphicFramePr/>
          <p:nvPr/>
        </p:nvGraphicFramePr>
        <p:xfrm>
          <a:off x="4722919" y="948720"/>
          <a:ext cx="2105819" cy="1403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0" name="图表 9"/>
          <p:cNvGraphicFramePr/>
          <p:nvPr/>
        </p:nvGraphicFramePr>
        <p:xfrm>
          <a:off x="4722919" y="948720"/>
          <a:ext cx="2105819" cy="1403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7" name="文本框 36"/>
          <p:cNvSpPr txBox="1"/>
          <p:nvPr/>
        </p:nvSpPr>
        <p:spPr>
          <a:xfrm>
            <a:off x="5406732" y="1327496"/>
            <a:ext cx="1071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63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%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aphicFrame>
        <p:nvGraphicFramePr>
          <p:cNvPr id="29" name="图表 28"/>
          <p:cNvGraphicFramePr/>
          <p:nvPr/>
        </p:nvGraphicFramePr>
        <p:xfrm>
          <a:off x="7508039" y="3502648"/>
          <a:ext cx="2105819" cy="1403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图表 29"/>
          <p:cNvGraphicFramePr/>
          <p:nvPr/>
        </p:nvGraphicFramePr>
        <p:xfrm>
          <a:off x="7508039" y="3502648"/>
          <a:ext cx="2105819" cy="1403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8" name="文本框 37"/>
          <p:cNvSpPr txBox="1"/>
          <p:nvPr/>
        </p:nvSpPr>
        <p:spPr>
          <a:xfrm>
            <a:off x="8198994" y="3881424"/>
            <a:ext cx="1071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38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%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aphicFrame>
        <p:nvGraphicFramePr>
          <p:cNvPr id="32" name="图表 31"/>
          <p:cNvGraphicFramePr/>
          <p:nvPr/>
        </p:nvGraphicFramePr>
        <p:xfrm>
          <a:off x="1720853" y="3502648"/>
          <a:ext cx="2105819" cy="1403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3" name="图表 32"/>
          <p:cNvGraphicFramePr/>
          <p:nvPr/>
        </p:nvGraphicFramePr>
        <p:xfrm>
          <a:off x="1720853" y="3502648"/>
          <a:ext cx="2105819" cy="1403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2404664" y="3912201"/>
            <a:ext cx="1071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20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%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aphicFrame>
        <p:nvGraphicFramePr>
          <p:cNvPr id="35" name="图表 34"/>
          <p:cNvGraphicFramePr/>
          <p:nvPr/>
        </p:nvGraphicFramePr>
        <p:xfrm>
          <a:off x="4735514" y="3502648"/>
          <a:ext cx="2105819" cy="1403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6" name="图表 35"/>
          <p:cNvGraphicFramePr/>
          <p:nvPr/>
        </p:nvGraphicFramePr>
        <p:xfrm>
          <a:off x="4735514" y="3502648"/>
          <a:ext cx="2105819" cy="1403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0" name="文本框 39"/>
          <p:cNvSpPr txBox="1"/>
          <p:nvPr/>
        </p:nvSpPr>
        <p:spPr>
          <a:xfrm>
            <a:off x="5412181" y="3912201"/>
            <a:ext cx="1071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40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%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573124" y="2302319"/>
            <a:ext cx="2899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总体进度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完成需求数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/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需求总数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20/40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096588" y="853513"/>
            <a:ext cx="1868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项目进度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513506" y="4906037"/>
            <a:ext cx="2899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网站前台进度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完成需求数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/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需求总数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4/10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623949" y="4957676"/>
            <a:ext cx="2899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运营商后台进度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完成需求数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/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需求总数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13/15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284781" y="4857272"/>
            <a:ext cx="2899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商家后台进度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完成需求数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/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需求总数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8/15</a:t>
            </a: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206103" y="778505"/>
            <a:ext cx="329460" cy="548038"/>
            <a:chOff x="5414428" y="1860951"/>
            <a:chExt cx="1377658" cy="2291656"/>
          </a:xfrm>
        </p:grpSpPr>
        <p:sp>
          <p:nvSpPr>
            <p:cNvPr id="22" name="PA_文本框 8"/>
            <p:cNvSpPr txBox="1"/>
            <p:nvPr>
              <p:custDataLst>
                <p:tags r:id="rId10"/>
              </p:custDataLst>
            </p:nvPr>
          </p:nvSpPr>
          <p:spPr>
            <a:xfrm>
              <a:off x="5466935" y="1865964"/>
              <a:ext cx="1285426" cy="2281630"/>
            </a:xfrm>
            <a:custGeom>
              <a:avLst/>
              <a:gdLst/>
              <a:ahLst/>
              <a:cxnLst/>
              <a:rect l="l" t="t" r="r" b="b"/>
              <a:pathLst>
                <a:path w="375047" h="665708">
                  <a:moveTo>
                    <a:pt x="224582" y="0"/>
                  </a:moveTo>
                  <a:lnTo>
                    <a:pt x="375047" y="0"/>
                  </a:lnTo>
                  <a:lnTo>
                    <a:pt x="375047" y="665708"/>
                  </a:lnTo>
                  <a:lnTo>
                    <a:pt x="191095" y="665708"/>
                  </a:lnTo>
                  <a:lnTo>
                    <a:pt x="191095" y="229493"/>
                  </a:lnTo>
                  <a:cubicBezTo>
                    <a:pt x="161330" y="252115"/>
                    <a:pt x="132531" y="270421"/>
                    <a:pt x="104700" y="284410"/>
                  </a:cubicBezTo>
                  <a:cubicBezTo>
                    <a:pt x="76870" y="298400"/>
                    <a:pt x="41969" y="311795"/>
                    <a:pt x="0" y="324594"/>
                  </a:cubicBezTo>
                  <a:lnTo>
                    <a:pt x="0" y="175468"/>
                  </a:lnTo>
                  <a:cubicBezTo>
                    <a:pt x="61912" y="155525"/>
                    <a:pt x="109984" y="131564"/>
                    <a:pt x="144214" y="103584"/>
                  </a:cubicBezTo>
                  <a:cubicBezTo>
                    <a:pt x="178445" y="75605"/>
                    <a:pt x="205234" y="41076"/>
                    <a:pt x="224582" y="0"/>
                  </a:cubicBezTo>
                  <a:close/>
                </a:path>
              </a:pathLst>
            </a:custGeom>
            <a:noFill/>
            <a:ln>
              <a:solidFill>
                <a:srgbClr val="1D6B6D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7200" dirty="0">
                <a:ln>
                  <a:solidFill>
                    <a:srgbClr val="2A979A"/>
                  </a:solidFill>
                </a:ln>
                <a:noFill/>
                <a:cs typeface="+mn-ea"/>
                <a:sym typeface="+mn-lt"/>
              </a:endParaRPr>
            </a:p>
          </p:txBody>
        </p:sp>
        <p:sp>
          <p:nvSpPr>
            <p:cNvPr id="27" name="PA_文本框 8"/>
            <p:cNvSpPr txBox="1"/>
            <p:nvPr>
              <p:custDataLst>
                <p:tags r:id="rId11"/>
              </p:custDataLst>
            </p:nvPr>
          </p:nvSpPr>
          <p:spPr>
            <a:xfrm>
              <a:off x="5414428" y="1870977"/>
              <a:ext cx="1285426" cy="2281630"/>
            </a:xfrm>
            <a:custGeom>
              <a:avLst/>
              <a:gdLst/>
              <a:ahLst/>
              <a:cxnLst/>
              <a:rect l="l" t="t" r="r" b="b"/>
              <a:pathLst>
                <a:path w="375047" h="665708">
                  <a:moveTo>
                    <a:pt x="224582" y="0"/>
                  </a:moveTo>
                  <a:lnTo>
                    <a:pt x="375047" y="0"/>
                  </a:lnTo>
                  <a:lnTo>
                    <a:pt x="375047" y="665708"/>
                  </a:lnTo>
                  <a:lnTo>
                    <a:pt x="191095" y="665708"/>
                  </a:lnTo>
                  <a:lnTo>
                    <a:pt x="191095" y="229493"/>
                  </a:lnTo>
                  <a:cubicBezTo>
                    <a:pt x="161330" y="252115"/>
                    <a:pt x="132531" y="270421"/>
                    <a:pt x="104700" y="284410"/>
                  </a:cubicBezTo>
                  <a:cubicBezTo>
                    <a:pt x="76870" y="298400"/>
                    <a:pt x="41969" y="311795"/>
                    <a:pt x="0" y="324594"/>
                  </a:cubicBezTo>
                  <a:lnTo>
                    <a:pt x="0" y="175468"/>
                  </a:lnTo>
                  <a:cubicBezTo>
                    <a:pt x="61912" y="155525"/>
                    <a:pt x="109984" y="131564"/>
                    <a:pt x="144214" y="103584"/>
                  </a:cubicBezTo>
                  <a:cubicBezTo>
                    <a:pt x="178445" y="75605"/>
                    <a:pt x="205234" y="41076"/>
                    <a:pt x="224582" y="0"/>
                  </a:cubicBezTo>
                  <a:close/>
                </a:path>
              </a:pathLst>
            </a:custGeom>
            <a:noFill/>
            <a:ln>
              <a:solidFill>
                <a:srgbClr val="1D6B6D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7200" dirty="0">
                <a:ln>
                  <a:solidFill>
                    <a:srgbClr val="2A979A"/>
                  </a:solidFill>
                </a:ln>
                <a:noFill/>
                <a:cs typeface="+mn-ea"/>
                <a:sym typeface="+mn-lt"/>
              </a:endParaRPr>
            </a:p>
          </p:txBody>
        </p:sp>
        <p:sp>
          <p:nvSpPr>
            <p:cNvPr id="28" name="PA_文本框 8"/>
            <p:cNvSpPr txBox="1"/>
            <p:nvPr>
              <p:custDataLst>
                <p:tags r:id="rId12"/>
              </p:custDataLst>
            </p:nvPr>
          </p:nvSpPr>
          <p:spPr>
            <a:xfrm>
              <a:off x="5441724" y="1860951"/>
              <a:ext cx="1285426" cy="2281630"/>
            </a:xfrm>
            <a:custGeom>
              <a:avLst/>
              <a:gdLst/>
              <a:ahLst/>
              <a:cxnLst/>
              <a:rect l="l" t="t" r="r" b="b"/>
              <a:pathLst>
                <a:path w="375047" h="665708">
                  <a:moveTo>
                    <a:pt x="224582" y="0"/>
                  </a:moveTo>
                  <a:lnTo>
                    <a:pt x="375047" y="0"/>
                  </a:lnTo>
                  <a:lnTo>
                    <a:pt x="375047" y="665708"/>
                  </a:lnTo>
                  <a:lnTo>
                    <a:pt x="191095" y="665708"/>
                  </a:lnTo>
                  <a:lnTo>
                    <a:pt x="191095" y="229493"/>
                  </a:lnTo>
                  <a:cubicBezTo>
                    <a:pt x="161330" y="252115"/>
                    <a:pt x="132531" y="270421"/>
                    <a:pt x="104700" y="284410"/>
                  </a:cubicBezTo>
                  <a:cubicBezTo>
                    <a:pt x="76870" y="298400"/>
                    <a:pt x="41969" y="311795"/>
                    <a:pt x="0" y="324594"/>
                  </a:cubicBezTo>
                  <a:lnTo>
                    <a:pt x="0" y="175468"/>
                  </a:lnTo>
                  <a:cubicBezTo>
                    <a:pt x="61912" y="155525"/>
                    <a:pt x="109984" y="131564"/>
                    <a:pt x="144214" y="103584"/>
                  </a:cubicBezTo>
                  <a:cubicBezTo>
                    <a:pt x="178445" y="75605"/>
                    <a:pt x="205234" y="41076"/>
                    <a:pt x="224582" y="0"/>
                  </a:cubicBezTo>
                  <a:close/>
                </a:path>
              </a:pathLst>
            </a:custGeom>
            <a:noFill/>
            <a:ln>
              <a:solidFill>
                <a:srgbClr val="1D6B6D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7200" dirty="0">
                <a:ln>
                  <a:solidFill>
                    <a:srgbClr val="2A979A"/>
                  </a:solidFill>
                </a:ln>
                <a:noFill/>
                <a:cs typeface="+mn-ea"/>
                <a:sym typeface="+mn-lt"/>
              </a:endParaRPr>
            </a:p>
          </p:txBody>
        </p:sp>
        <p:sp>
          <p:nvSpPr>
            <p:cNvPr id="31" name="PA_文本框 6"/>
            <p:cNvSpPr txBox="1"/>
            <p:nvPr>
              <p:custDataLst>
                <p:tags r:id="rId13"/>
              </p:custDataLst>
            </p:nvPr>
          </p:nvSpPr>
          <p:spPr>
            <a:xfrm>
              <a:off x="5506660" y="1870977"/>
              <a:ext cx="1285426" cy="2281630"/>
            </a:xfrm>
            <a:custGeom>
              <a:avLst/>
              <a:gdLst/>
              <a:ahLst/>
              <a:cxnLst/>
              <a:rect l="l" t="t" r="r" b="b"/>
              <a:pathLst>
                <a:path w="375047" h="665708">
                  <a:moveTo>
                    <a:pt x="224582" y="0"/>
                  </a:moveTo>
                  <a:lnTo>
                    <a:pt x="375047" y="0"/>
                  </a:lnTo>
                  <a:lnTo>
                    <a:pt x="375047" y="665708"/>
                  </a:lnTo>
                  <a:lnTo>
                    <a:pt x="191095" y="665708"/>
                  </a:lnTo>
                  <a:lnTo>
                    <a:pt x="191095" y="229493"/>
                  </a:lnTo>
                  <a:cubicBezTo>
                    <a:pt x="161330" y="252115"/>
                    <a:pt x="132532" y="270421"/>
                    <a:pt x="104701" y="284410"/>
                  </a:cubicBezTo>
                  <a:cubicBezTo>
                    <a:pt x="76870" y="298400"/>
                    <a:pt x="41970" y="311795"/>
                    <a:pt x="0" y="324594"/>
                  </a:cubicBezTo>
                  <a:lnTo>
                    <a:pt x="0" y="175468"/>
                  </a:lnTo>
                  <a:cubicBezTo>
                    <a:pt x="61913" y="155525"/>
                    <a:pt x="109984" y="131564"/>
                    <a:pt x="144215" y="103584"/>
                  </a:cubicBezTo>
                  <a:cubicBezTo>
                    <a:pt x="178445" y="75605"/>
                    <a:pt x="205234" y="41076"/>
                    <a:pt x="224582" y="0"/>
                  </a:cubicBezTo>
                  <a:close/>
                </a:path>
              </a:pathLst>
            </a:custGeom>
            <a:solidFill>
              <a:srgbClr val="16FEF8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7200" dirty="0">
                <a:solidFill>
                  <a:srgbClr val="3AC7C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4" name="等腰三角形 33"/>
          <p:cNvSpPr/>
          <p:nvPr/>
        </p:nvSpPr>
        <p:spPr>
          <a:xfrm rot="18296855">
            <a:off x="1623820" y="703178"/>
            <a:ext cx="84920" cy="71935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941652" y="850263"/>
            <a:ext cx="34437" cy="34437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任意多边形 10"/>
          <p:cNvSpPr/>
          <p:nvPr/>
        </p:nvSpPr>
        <p:spPr>
          <a:xfrm>
            <a:off x="29028" y="14515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95311" y="1310460"/>
            <a:ext cx="324000" cy="324000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6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Graphic spid="10" grpId="0">
        <p:bldAsOne/>
      </p:bldGraphic>
      <p:bldP spid="37" grpId="0"/>
      <p:bldGraphic spid="29" grpId="0">
        <p:bldAsOne/>
      </p:bldGraphic>
      <p:bldGraphic spid="30" grpId="0">
        <p:bldAsOne/>
      </p:bldGraphic>
      <p:bldP spid="38" grpId="0"/>
      <p:bldGraphic spid="32" grpId="0">
        <p:bldAsOne/>
      </p:bldGraphic>
      <p:bldGraphic spid="33" grpId="0">
        <p:bldAsOne/>
      </p:bldGraphic>
      <p:bldP spid="39" grpId="0"/>
      <p:bldGraphic spid="35" grpId="0">
        <p:bldAsOne/>
      </p:bldGraphic>
      <p:bldGraphic spid="36" grpId="0">
        <p:bldAsOne/>
      </p:bldGraphic>
      <p:bldP spid="40" grpId="0"/>
      <p:bldP spid="46" grpId="0"/>
      <p:bldP spid="54" grpId="0"/>
      <p:bldP spid="23" grpId="0"/>
      <p:bldP spid="24" grpId="0"/>
      <p:bldP spid="25" grpId="0"/>
      <p:bldP spid="34" grpId="0" animBg="1"/>
      <p:bldP spid="41" grpId="0" animBg="1"/>
      <p:bldP spid="42" grpId="0" animBg="1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3"/>
          <p:cNvSpPr>
            <a:spLocks noMove="1"/>
          </p:cNvSpPr>
          <p:nvPr>
            <p:custDataLst>
              <p:tags r:id="rId2"/>
            </p:custDataLst>
          </p:nvPr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rgbClr val="16FEF8">
                  <a:alpha val="9000"/>
                </a:srgbClr>
              </a:gs>
              <a:gs pos="49500">
                <a:srgbClr val="19A3B4">
                  <a:alpha val="49000"/>
                </a:srgbClr>
              </a:gs>
              <a:gs pos="100000">
                <a:srgbClr val="1C476E">
                  <a:alpha val="45000"/>
                </a:srgbClr>
              </a:gs>
            </a:gsLst>
            <a:path path="circle">
              <a:fillToRect l="100000" t="100000"/>
            </a:path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806074" y="1693019"/>
            <a:ext cx="177421" cy="177421"/>
          </a:xfrm>
          <a:prstGeom prst="ellipse">
            <a:avLst/>
          </a:prstGeom>
          <a:solidFill>
            <a:srgbClr val="16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894783" y="1966394"/>
            <a:ext cx="0" cy="968991"/>
          </a:xfrm>
          <a:prstGeom prst="line">
            <a:avLst/>
          </a:prstGeom>
          <a:ln w="2540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5806072" y="4344096"/>
            <a:ext cx="177421" cy="177421"/>
          </a:xfrm>
          <a:prstGeom prst="ellipse">
            <a:avLst/>
          </a:prstGeom>
          <a:solidFill>
            <a:srgbClr val="16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06074" y="2998904"/>
            <a:ext cx="177421" cy="177421"/>
          </a:xfrm>
          <a:prstGeom prst="ellipse">
            <a:avLst/>
          </a:prstGeom>
          <a:solidFill>
            <a:srgbClr val="16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5894783" y="3262933"/>
            <a:ext cx="0" cy="968991"/>
          </a:xfrm>
          <a:prstGeom prst="line">
            <a:avLst/>
          </a:prstGeom>
          <a:ln w="2540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3742988" y="1597062"/>
            <a:ext cx="202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02 / 12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969846" y="1857210"/>
            <a:ext cx="4269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环境搭建 项目任务分解</a:t>
            </a:r>
            <a:endParaRPr lang="en-US" altLang="zh-CN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搭建项目环境 </a:t>
            </a: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, </a:t>
            </a: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统一数据库等名称路径</a:t>
            </a:r>
            <a:endParaRPr lang="en-US" altLang="zh-CN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建立简单注释规范 </a:t>
            </a: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.git</a:t>
            </a: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管理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969846" y="3153328"/>
            <a:ext cx="4269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模块功能开发</a:t>
            </a:r>
            <a:endParaRPr lang="en-US" altLang="zh-CN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模块前台后台代码开发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983493" y="4432806"/>
            <a:ext cx="4269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功能测试 汇总报告</a:t>
            </a:r>
            <a:endParaRPr lang="en-US" altLang="zh-CN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42988" y="2893601"/>
            <a:ext cx="202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02 / 13 — 02 / 15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742988" y="4159430"/>
            <a:ext cx="202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02 / 16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881470" y="773400"/>
            <a:ext cx="2024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cs typeface="+mn-ea"/>
                <a:sym typeface="+mn-lt"/>
              </a:rPr>
              <a:t>项目过程</a:t>
            </a:r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141863" y="3386960"/>
            <a:ext cx="317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206103" y="778505"/>
            <a:ext cx="329460" cy="548038"/>
            <a:chOff x="5414428" y="1860951"/>
            <a:chExt cx="1377658" cy="2291656"/>
          </a:xfrm>
        </p:grpSpPr>
        <p:sp>
          <p:nvSpPr>
            <p:cNvPr id="22" name="PA_文本框 8"/>
            <p:cNvSpPr txBox="1"/>
            <p:nvPr>
              <p:custDataLst>
                <p:tags r:id="rId3"/>
              </p:custDataLst>
            </p:nvPr>
          </p:nvSpPr>
          <p:spPr>
            <a:xfrm>
              <a:off x="5466935" y="1865964"/>
              <a:ext cx="1285426" cy="2281630"/>
            </a:xfrm>
            <a:custGeom>
              <a:avLst/>
              <a:gdLst/>
              <a:ahLst/>
              <a:cxnLst/>
              <a:rect l="l" t="t" r="r" b="b"/>
              <a:pathLst>
                <a:path w="375047" h="665708">
                  <a:moveTo>
                    <a:pt x="224582" y="0"/>
                  </a:moveTo>
                  <a:lnTo>
                    <a:pt x="375047" y="0"/>
                  </a:lnTo>
                  <a:lnTo>
                    <a:pt x="375047" y="665708"/>
                  </a:lnTo>
                  <a:lnTo>
                    <a:pt x="191095" y="665708"/>
                  </a:lnTo>
                  <a:lnTo>
                    <a:pt x="191095" y="229493"/>
                  </a:lnTo>
                  <a:cubicBezTo>
                    <a:pt x="161330" y="252115"/>
                    <a:pt x="132531" y="270421"/>
                    <a:pt x="104700" y="284410"/>
                  </a:cubicBezTo>
                  <a:cubicBezTo>
                    <a:pt x="76870" y="298400"/>
                    <a:pt x="41969" y="311795"/>
                    <a:pt x="0" y="324594"/>
                  </a:cubicBezTo>
                  <a:lnTo>
                    <a:pt x="0" y="175468"/>
                  </a:lnTo>
                  <a:cubicBezTo>
                    <a:pt x="61912" y="155525"/>
                    <a:pt x="109984" y="131564"/>
                    <a:pt x="144214" y="103584"/>
                  </a:cubicBezTo>
                  <a:cubicBezTo>
                    <a:pt x="178445" y="75605"/>
                    <a:pt x="205234" y="41076"/>
                    <a:pt x="224582" y="0"/>
                  </a:cubicBezTo>
                  <a:close/>
                </a:path>
              </a:pathLst>
            </a:custGeom>
            <a:noFill/>
            <a:ln>
              <a:solidFill>
                <a:srgbClr val="1D6B6D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7200" dirty="0">
                <a:ln>
                  <a:solidFill>
                    <a:srgbClr val="2A979A"/>
                  </a:solidFill>
                </a:ln>
                <a:noFill/>
                <a:cs typeface="+mn-ea"/>
                <a:sym typeface="+mn-lt"/>
              </a:endParaRPr>
            </a:p>
          </p:txBody>
        </p:sp>
        <p:sp>
          <p:nvSpPr>
            <p:cNvPr id="23" name="PA_文本框 8"/>
            <p:cNvSpPr txBox="1"/>
            <p:nvPr>
              <p:custDataLst>
                <p:tags r:id="rId4"/>
              </p:custDataLst>
            </p:nvPr>
          </p:nvSpPr>
          <p:spPr>
            <a:xfrm>
              <a:off x="5414428" y="1870977"/>
              <a:ext cx="1285426" cy="2281630"/>
            </a:xfrm>
            <a:custGeom>
              <a:avLst/>
              <a:gdLst/>
              <a:ahLst/>
              <a:cxnLst/>
              <a:rect l="l" t="t" r="r" b="b"/>
              <a:pathLst>
                <a:path w="375047" h="665708">
                  <a:moveTo>
                    <a:pt x="224582" y="0"/>
                  </a:moveTo>
                  <a:lnTo>
                    <a:pt x="375047" y="0"/>
                  </a:lnTo>
                  <a:lnTo>
                    <a:pt x="375047" y="665708"/>
                  </a:lnTo>
                  <a:lnTo>
                    <a:pt x="191095" y="665708"/>
                  </a:lnTo>
                  <a:lnTo>
                    <a:pt x="191095" y="229493"/>
                  </a:lnTo>
                  <a:cubicBezTo>
                    <a:pt x="161330" y="252115"/>
                    <a:pt x="132531" y="270421"/>
                    <a:pt x="104700" y="284410"/>
                  </a:cubicBezTo>
                  <a:cubicBezTo>
                    <a:pt x="76870" y="298400"/>
                    <a:pt x="41969" y="311795"/>
                    <a:pt x="0" y="324594"/>
                  </a:cubicBezTo>
                  <a:lnTo>
                    <a:pt x="0" y="175468"/>
                  </a:lnTo>
                  <a:cubicBezTo>
                    <a:pt x="61912" y="155525"/>
                    <a:pt x="109984" y="131564"/>
                    <a:pt x="144214" y="103584"/>
                  </a:cubicBezTo>
                  <a:cubicBezTo>
                    <a:pt x="178445" y="75605"/>
                    <a:pt x="205234" y="41076"/>
                    <a:pt x="224582" y="0"/>
                  </a:cubicBezTo>
                  <a:close/>
                </a:path>
              </a:pathLst>
            </a:custGeom>
            <a:noFill/>
            <a:ln>
              <a:solidFill>
                <a:srgbClr val="1D6B6D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7200" dirty="0">
                <a:ln>
                  <a:solidFill>
                    <a:srgbClr val="2A979A"/>
                  </a:solidFill>
                </a:ln>
                <a:noFill/>
                <a:cs typeface="+mn-ea"/>
                <a:sym typeface="+mn-lt"/>
              </a:endParaRPr>
            </a:p>
          </p:txBody>
        </p:sp>
        <p:sp>
          <p:nvSpPr>
            <p:cNvPr id="24" name="PA_文本框 8"/>
            <p:cNvSpPr txBox="1"/>
            <p:nvPr>
              <p:custDataLst>
                <p:tags r:id="rId5"/>
              </p:custDataLst>
            </p:nvPr>
          </p:nvSpPr>
          <p:spPr>
            <a:xfrm>
              <a:off x="5441724" y="1860951"/>
              <a:ext cx="1285426" cy="2281630"/>
            </a:xfrm>
            <a:custGeom>
              <a:avLst/>
              <a:gdLst/>
              <a:ahLst/>
              <a:cxnLst/>
              <a:rect l="l" t="t" r="r" b="b"/>
              <a:pathLst>
                <a:path w="375047" h="665708">
                  <a:moveTo>
                    <a:pt x="224582" y="0"/>
                  </a:moveTo>
                  <a:lnTo>
                    <a:pt x="375047" y="0"/>
                  </a:lnTo>
                  <a:lnTo>
                    <a:pt x="375047" y="665708"/>
                  </a:lnTo>
                  <a:lnTo>
                    <a:pt x="191095" y="665708"/>
                  </a:lnTo>
                  <a:lnTo>
                    <a:pt x="191095" y="229493"/>
                  </a:lnTo>
                  <a:cubicBezTo>
                    <a:pt x="161330" y="252115"/>
                    <a:pt x="132531" y="270421"/>
                    <a:pt x="104700" y="284410"/>
                  </a:cubicBezTo>
                  <a:cubicBezTo>
                    <a:pt x="76870" y="298400"/>
                    <a:pt x="41969" y="311795"/>
                    <a:pt x="0" y="324594"/>
                  </a:cubicBezTo>
                  <a:lnTo>
                    <a:pt x="0" y="175468"/>
                  </a:lnTo>
                  <a:cubicBezTo>
                    <a:pt x="61912" y="155525"/>
                    <a:pt x="109984" y="131564"/>
                    <a:pt x="144214" y="103584"/>
                  </a:cubicBezTo>
                  <a:cubicBezTo>
                    <a:pt x="178445" y="75605"/>
                    <a:pt x="205234" y="41076"/>
                    <a:pt x="224582" y="0"/>
                  </a:cubicBezTo>
                  <a:close/>
                </a:path>
              </a:pathLst>
            </a:custGeom>
            <a:noFill/>
            <a:ln>
              <a:solidFill>
                <a:srgbClr val="1D6B6D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7200" dirty="0">
                <a:ln>
                  <a:solidFill>
                    <a:srgbClr val="2A979A"/>
                  </a:solidFill>
                </a:ln>
                <a:noFill/>
                <a:cs typeface="+mn-ea"/>
                <a:sym typeface="+mn-lt"/>
              </a:endParaRPr>
            </a:p>
          </p:txBody>
        </p:sp>
        <p:sp>
          <p:nvSpPr>
            <p:cNvPr id="36" name="PA_文本框 6"/>
            <p:cNvSpPr txBox="1"/>
            <p:nvPr>
              <p:custDataLst>
                <p:tags r:id="rId6"/>
              </p:custDataLst>
            </p:nvPr>
          </p:nvSpPr>
          <p:spPr>
            <a:xfrm>
              <a:off x="5506660" y="1870977"/>
              <a:ext cx="1285426" cy="2281630"/>
            </a:xfrm>
            <a:custGeom>
              <a:avLst/>
              <a:gdLst/>
              <a:ahLst/>
              <a:cxnLst/>
              <a:rect l="l" t="t" r="r" b="b"/>
              <a:pathLst>
                <a:path w="375047" h="665708">
                  <a:moveTo>
                    <a:pt x="224582" y="0"/>
                  </a:moveTo>
                  <a:lnTo>
                    <a:pt x="375047" y="0"/>
                  </a:lnTo>
                  <a:lnTo>
                    <a:pt x="375047" y="665708"/>
                  </a:lnTo>
                  <a:lnTo>
                    <a:pt x="191095" y="665708"/>
                  </a:lnTo>
                  <a:lnTo>
                    <a:pt x="191095" y="229493"/>
                  </a:lnTo>
                  <a:cubicBezTo>
                    <a:pt x="161330" y="252115"/>
                    <a:pt x="132532" y="270421"/>
                    <a:pt x="104701" y="284410"/>
                  </a:cubicBezTo>
                  <a:cubicBezTo>
                    <a:pt x="76870" y="298400"/>
                    <a:pt x="41970" y="311795"/>
                    <a:pt x="0" y="324594"/>
                  </a:cubicBezTo>
                  <a:lnTo>
                    <a:pt x="0" y="175468"/>
                  </a:lnTo>
                  <a:cubicBezTo>
                    <a:pt x="61913" y="155525"/>
                    <a:pt x="109984" y="131564"/>
                    <a:pt x="144215" y="103584"/>
                  </a:cubicBezTo>
                  <a:cubicBezTo>
                    <a:pt x="178445" y="75605"/>
                    <a:pt x="205234" y="41076"/>
                    <a:pt x="224582" y="0"/>
                  </a:cubicBezTo>
                  <a:close/>
                </a:path>
              </a:pathLst>
            </a:custGeom>
            <a:solidFill>
              <a:srgbClr val="16FEF8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7200" dirty="0">
                <a:solidFill>
                  <a:srgbClr val="3AC7C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9" name="等腰三角形 38"/>
          <p:cNvSpPr/>
          <p:nvPr/>
        </p:nvSpPr>
        <p:spPr>
          <a:xfrm rot="18296855">
            <a:off x="1623820" y="703178"/>
            <a:ext cx="84920" cy="71935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941652" y="850263"/>
            <a:ext cx="34437" cy="34437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任意多边形 10"/>
          <p:cNvSpPr/>
          <p:nvPr/>
        </p:nvSpPr>
        <p:spPr>
          <a:xfrm>
            <a:off x="29028" y="14515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95311" y="1310460"/>
            <a:ext cx="324000" cy="324000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7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2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150"/>
                            </p:stCondLst>
                            <p:childTnLst>
                              <p:par>
                                <p:cTn id="5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6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4" grpId="0" animBg="1"/>
      <p:bldP spid="28" grpId="0"/>
      <p:bldP spid="29" grpId="0"/>
      <p:bldP spid="30" grpId="0"/>
      <p:bldP spid="31" grpId="0"/>
      <p:bldP spid="33" grpId="0"/>
      <p:bldP spid="34" grpId="0"/>
      <p:bldP spid="37" grpId="0"/>
      <p:bldP spid="38" grpId="0"/>
      <p:bldP spid="39" grpId="0" animBg="1"/>
      <p:bldP spid="40" grpId="0" animBg="1"/>
      <p:bldP spid="41" grpId="0" animBg="1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476465" y="1201003"/>
            <a:ext cx="3261815" cy="3261815"/>
          </a:xfrm>
          <a:prstGeom prst="ellipse">
            <a:avLst/>
          </a:prstGeom>
          <a:noFill/>
          <a:ln>
            <a:solidFill>
              <a:srgbClr val="1DFFFA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094325" y="818865"/>
            <a:ext cx="4026091" cy="4026090"/>
          </a:xfrm>
          <a:prstGeom prst="ellips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等腰三角形 3"/>
          <p:cNvSpPr/>
          <p:nvPr/>
        </p:nvSpPr>
        <p:spPr>
          <a:xfrm rot="18296855">
            <a:off x="7003753" y="1447951"/>
            <a:ext cx="355100" cy="300799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151223" y="2062991"/>
            <a:ext cx="144000" cy="144000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5939389" y="4524232"/>
            <a:ext cx="313899" cy="259308"/>
          </a:xfrm>
          <a:prstGeom prst="triangle">
            <a:avLst/>
          </a:prstGeom>
          <a:solidFill>
            <a:srgbClr val="86C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17992" y="1645204"/>
            <a:ext cx="1861771" cy="2271604"/>
          </a:xfrm>
          <a:custGeom>
            <a:avLst/>
            <a:gdLst/>
            <a:ahLst/>
            <a:cxnLst/>
            <a:rect l="l" t="t" r="r" b="b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noFill/>
          <a:ln>
            <a:solidFill>
              <a:srgbClr val="1D6B6D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9600" dirty="0">
              <a:solidFill>
                <a:srgbClr val="3AC7CA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53644" y="1626973"/>
            <a:ext cx="1861771" cy="2271604"/>
          </a:xfrm>
          <a:custGeom>
            <a:avLst/>
            <a:gdLst/>
            <a:ahLst/>
            <a:cxnLst/>
            <a:rect l="l" t="t" r="r" b="b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noFill/>
          <a:ln>
            <a:solidFill>
              <a:srgbClr val="1D6B6D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9600" dirty="0">
              <a:solidFill>
                <a:srgbClr val="3AC7CA"/>
              </a:solidFill>
              <a:cs typeface="+mn-ea"/>
              <a:sym typeface="+mn-lt"/>
            </a:endParaRPr>
          </a:p>
        </p:txBody>
      </p:sp>
      <p:sp>
        <p:nvSpPr>
          <p:cNvPr id="18" name="PA_文本框 28"/>
          <p:cNvSpPr txBox="1"/>
          <p:nvPr>
            <p:custDataLst>
              <p:tags r:id="rId2"/>
            </p:custDataLst>
          </p:nvPr>
        </p:nvSpPr>
        <p:spPr>
          <a:xfrm>
            <a:off x="5189296" y="1608743"/>
            <a:ext cx="1861771" cy="2271604"/>
          </a:xfrm>
          <a:custGeom>
            <a:avLst/>
            <a:gdLst/>
            <a:ahLst/>
            <a:cxnLst/>
            <a:rect l="l" t="t" r="r" b="b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noFill/>
          <a:ln>
            <a:solidFill>
              <a:srgbClr val="1D6B6D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9600" dirty="0">
              <a:solidFill>
                <a:srgbClr val="3AC7CA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212238" y="1626973"/>
            <a:ext cx="1861771" cy="2271604"/>
          </a:xfrm>
          <a:custGeom>
            <a:avLst/>
            <a:gdLst/>
            <a:ahLst/>
            <a:cxnLst/>
            <a:rect l="l" t="t" r="r" b="b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9600" dirty="0">
              <a:solidFill>
                <a:srgbClr val="3AC7CA"/>
              </a:solidFill>
              <a:cs typeface="+mn-ea"/>
              <a:sym typeface="+mn-lt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390767" y="5175995"/>
            <a:ext cx="1637732" cy="423081"/>
          </a:xfrm>
          <a:prstGeom prst="roundRect">
            <a:avLst>
              <a:gd name="adj" fmla="val 50000"/>
            </a:avLst>
          </a:prstGeom>
          <a:solidFill>
            <a:srgbClr val="00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240815" y="5225211"/>
            <a:ext cx="190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YOUR TEXT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862316" y="573206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Perhaps, true success is the way , as he likes to spend your life.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9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294 0.4169 C 0.03646 0.42894 0.09193 0.11412 -0.00013 -1.85185E-6 " pathEditMode="relative" rAng="0" ptsTypes="AA">
                                      <p:cBhvr>
                                        <p:cTn id="4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5" y="-2083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4" grpId="0" animBg="1"/>
      <p:bldP spid="4" grpId="1" animBg="1"/>
      <p:bldP spid="4" grpId="2" animBg="1"/>
      <p:bldP spid="12" grpId="0" animBg="1"/>
      <p:bldP spid="10" grpId="0" animBg="1"/>
      <p:bldP spid="10" grpId="1" animBg="1"/>
      <p:bldP spid="16" grpId="0" animBg="1"/>
      <p:bldP spid="17" grpId="0" animBg="1"/>
      <p:bldP spid="18" grpId="0" animBg="1"/>
      <p:bldP spid="19" grpId="0" animBg="1"/>
      <p:bldP spid="19" grpId="1" animBg="1"/>
      <p:bldP spid="20" grpId="0" animBg="1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5216" y="-14515"/>
            <a:ext cx="12192000" cy="6858000"/>
          </a:xfrm>
          <a:prstGeom prst="rect">
            <a:avLst/>
          </a:prstGeom>
          <a:gradFill>
            <a:gsLst>
              <a:gs pos="0">
                <a:srgbClr val="16FEF8">
                  <a:alpha val="9000"/>
                </a:srgbClr>
              </a:gs>
              <a:gs pos="49500">
                <a:srgbClr val="19A3B4">
                  <a:alpha val="49000"/>
                </a:srgbClr>
              </a:gs>
              <a:gs pos="100000">
                <a:srgbClr val="1C476E">
                  <a:alpha val="45000"/>
                </a:srgbClr>
              </a:gs>
            </a:gsLst>
            <a:path path="circle">
              <a:fillToRect l="100000" t="100000"/>
            </a:path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0" name="等腰三角形 59"/>
          <p:cNvSpPr/>
          <p:nvPr/>
        </p:nvSpPr>
        <p:spPr>
          <a:xfrm rot="18296855">
            <a:off x="1623820" y="703178"/>
            <a:ext cx="84920" cy="71935"/>
          </a:xfrm>
          <a:prstGeom prst="triangle">
            <a:avLst/>
          </a:prstGeom>
          <a:noFill/>
          <a:ln>
            <a:solidFill>
              <a:srgbClr val="1D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941652" y="850263"/>
            <a:ext cx="34437" cy="34437"/>
          </a:xfrm>
          <a:prstGeom prst="ellipse">
            <a:avLst/>
          </a:prstGeom>
          <a:solidFill>
            <a:srgbClr val="86CADA"/>
          </a:solidFill>
          <a:ln w="53975">
            <a:solidFill>
              <a:srgbClr val="86CADA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29028" y="14515"/>
            <a:ext cx="2249715" cy="1582547"/>
          </a:xfrm>
          <a:custGeom>
            <a:avLst/>
            <a:gdLst>
              <a:gd name="connsiteX0" fmla="*/ 2249714 w 2249714"/>
              <a:gd name="connsiteY0" fmla="*/ 0 h 1582057"/>
              <a:gd name="connsiteX1" fmla="*/ 0 w 2249714"/>
              <a:gd name="connsiteY1" fmla="*/ 1582057 h 1582057"/>
              <a:gd name="connsiteX0-1" fmla="*/ 2249714 w 2249714"/>
              <a:gd name="connsiteY0-2" fmla="*/ 0 h 1582057"/>
              <a:gd name="connsiteX1-3" fmla="*/ 0 w 2249714"/>
              <a:gd name="connsiteY1-4" fmla="*/ 1582057 h 1582057"/>
              <a:gd name="connsiteX0-5" fmla="*/ 2249714 w 2249714"/>
              <a:gd name="connsiteY0-6" fmla="*/ 0 h 1582057"/>
              <a:gd name="connsiteX1-7" fmla="*/ 0 w 2249714"/>
              <a:gd name="connsiteY1-8" fmla="*/ 1582057 h 1582057"/>
              <a:gd name="connsiteX0-9" fmla="*/ 2249714 w 2249714"/>
              <a:gd name="connsiteY0-10" fmla="*/ 0 h 1582057"/>
              <a:gd name="connsiteX1-11" fmla="*/ 0 w 2249714"/>
              <a:gd name="connsiteY1-12" fmla="*/ 1582057 h 1582057"/>
              <a:gd name="connsiteX0-13" fmla="*/ 2249714 w 2249714"/>
              <a:gd name="connsiteY0-14" fmla="*/ 0 h 1582057"/>
              <a:gd name="connsiteX1-15" fmla="*/ 0 w 2249714"/>
              <a:gd name="connsiteY1-16" fmla="*/ 1582057 h 1582057"/>
              <a:gd name="connsiteX0-17" fmla="*/ 2249714 w 2249714"/>
              <a:gd name="connsiteY0-18" fmla="*/ 0 h 1582057"/>
              <a:gd name="connsiteX1-19" fmla="*/ 0 w 2249714"/>
              <a:gd name="connsiteY1-20" fmla="*/ 1582057 h 1582057"/>
              <a:gd name="connsiteX0-21" fmla="*/ 2249714 w 2249714"/>
              <a:gd name="connsiteY0-22" fmla="*/ 0 h 1582547"/>
              <a:gd name="connsiteX1-23" fmla="*/ 0 w 2249714"/>
              <a:gd name="connsiteY1-24" fmla="*/ 1582057 h 1582547"/>
              <a:gd name="connsiteX0-25" fmla="*/ 2249714 w 2249714"/>
              <a:gd name="connsiteY0-26" fmla="*/ 0 h 1582547"/>
              <a:gd name="connsiteX1-27" fmla="*/ 0 w 2249714"/>
              <a:gd name="connsiteY1-28" fmla="*/ 1582057 h 1582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49714" h="1582547">
                <a:moveTo>
                  <a:pt x="2249714" y="0"/>
                </a:moveTo>
                <a:cubicBezTo>
                  <a:pt x="2065866" y="730553"/>
                  <a:pt x="1417562" y="1606247"/>
                  <a:pt x="0" y="1582057"/>
                </a:cubicBezTo>
              </a:path>
            </a:pathLst>
          </a:custGeom>
          <a:noFill/>
          <a:ln>
            <a:solidFill>
              <a:srgbClr val="33BCBF"/>
            </a:solidFill>
          </a:ln>
          <a:effectLst>
            <a:glow rad="152400">
              <a:srgbClr val="16FEF8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95311" y="1310460"/>
            <a:ext cx="324000" cy="324000"/>
          </a:xfrm>
          <a:prstGeom prst="ellipse">
            <a:avLst/>
          </a:prstGeom>
          <a:noFill/>
          <a:ln>
            <a:solidFill>
              <a:srgbClr val="33BCBF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53885" y="794553"/>
            <a:ext cx="356686" cy="469577"/>
          </a:xfrm>
          <a:custGeom>
            <a:avLst/>
            <a:gdLst/>
            <a:ahLst/>
            <a:cxnLst/>
            <a:rect l="l" t="t" r="r" b="b"/>
            <a:pathLst>
              <a:path w="727472" h="887611">
                <a:moveTo>
                  <a:pt x="369689" y="0"/>
                </a:moveTo>
                <a:cubicBezTo>
                  <a:pt x="455017" y="0"/>
                  <a:pt x="521395" y="9724"/>
                  <a:pt x="568821" y="29171"/>
                </a:cubicBezTo>
                <a:cubicBezTo>
                  <a:pt x="616248" y="48617"/>
                  <a:pt x="653554" y="78482"/>
                  <a:pt x="680740" y="118765"/>
                </a:cubicBezTo>
                <a:cubicBezTo>
                  <a:pt x="707926" y="159048"/>
                  <a:pt x="721519" y="204192"/>
                  <a:pt x="721519" y="254199"/>
                </a:cubicBezTo>
                <a:cubicBezTo>
                  <a:pt x="721519" y="307380"/>
                  <a:pt x="705942" y="358180"/>
                  <a:pt x="674787" y="406599"/>
                </a:cubicBezTo>
                <a:cubicBezTo>
                  <a:pt x="643632" y="455017"/>
                  <a:pt x="586978" y="508199"/>
                  <a:pt x="504825" y="566142"/>
                </a:cubicBezTo>
                <a:cubicBezTo>
                  <a:pt x="456009" y="599877"/>
                  <a:pt x="423366" y="623491"/>
                  <a:pt x="406896" y="636985"/>
                </a:cubicBezTo>
                <a:cubicBezTo>
                  <a:pt x="390426" y="650478"/>
                  <a:pt x="371078" y="668139"/>
                  <a:pt x="348853" y="689967"/>
                </a:cubicBezTo>
                <a:lnTo>
                  <a:pt x="727472" y="689967"/>
                </a:lnTo>
                <a:lnTo>
                  <a:pt x="727472" y="887611"/>
                </a:lnTo>
                <a:lnTo>
                  <a:pt x="0" y="887611"/>
                </a:lnTo>
                <a:cubicBezTo>
                  <a:pt x="8335" y="815777"/>
                  <a:pt x="33635" y="748209"/>
                  <a:pt x="75902" y="684907"/>
                </a:cubicBezTo>
                <a:cubicBezTo>
                  <a:pt x="118170" y="621606"/>
                  <a:pt x="197445" y="546894"/>
                  <a:pt x="313730" y="460772"/>
                </a:cubicBezTo>
                <a:cubicBezTo>
                  <a:pt x="384770" y="407988"/>
                  <a:pt x="430213" y="367903"/>
                  <a:pt x="450056" y="340519"/>
                </a:cubicBezTo>
                <a:cubicBezTo>
                  <a:pt x="469900" y="313135"/>
                  <a:pt x="479822" y="287139"/>
                  <a:pt x="479822" y="262533"/>
                </a:cubicBezTo>
                <a:cubicBezTo>
                  <a:pt x="479822" y="235942"/>
                  <a:pt x="469999" y="213221"/>
                  <a:pt x="450354" y="194370"/>
                </a:cubicBezTo>
                <a:cubicBezTo>
                  <a:pt x="430709" y="175518"/>
                  <a:pt x="406003" y="166092"/>
                  <a:pt x="376238" y="166092"/>
                </a:cubicBezTo>
                <a:cubicBezTo>
                  <a:pt x="345281" y="166092"/>
                  <a:pt x="319981" y="175816"/>
                  <a:pt x="300335" y="195263"/>
                </a:cubicBezTo>
                <a:cubicBezTo>
                  <a:pt x="280690" y="214710"/>
                  <a:pt x="267494" y="249039"/>
                  <a:pt x="260747" y="298252"/>
                </a:cubicBezTo>
                <a:lnTo>
                  <a:pt x="17860" y="278606"/>
                </a:lnTo>
                <a:cubicBezTo>
                  <a:pt x="27385" y="210344"/>
                  <a:pt x="44847" y="157064"/>
                  <a:pt x="70247" y="118765"/>
                </a:cubicBezTo>
                <a:cubicBezTo>
                  <a:pt x="95647" y="80467"/>
                  <a:pt x="131465" y="51098"/>
                  <a:pt x="177701" y="30659"/>
                </a:cubicBezTo>
                <a:cubicBezTo>
                  <a:pt x="223937" y="10220"/>
                  <a:pt x="287933" y="0"/>
                  <a:pt x="369689" y="0"/>
                </a:cubicBezTo>
                <a:close/>
              </a:path>
            </a:pathLst>
          </a:custGeom>
          <a:solidFill>
            <a:srgbClr val="16FEF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9600" dirty="0">
              <a:solidFill>
                <a:srgbClr val="3AC7CA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36249" y="787240"/>
            <a:ext cx="2934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运营商后台需求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74693" y="1266738"/>
            <a:ext cx="10138047" cy="5129948"/>
            <a:chOff x="857311" y="1369373"/>
            <a:chExt cx="9253057" cy="4525218"/>
          </a:xfrm>
        </p:grpSpPr>
        <p:grpSp>
          <p:nvGrpSpPr>
            <p:cNvPr id="17" name="组合 16"/>
            <p:cNvGrpSpPr/>
            <p:nvPr/>
          </p:nvGrpSpPr>
          <p:grpSpPr>
            <a:xfrm>
              <a:off x="857311" y="1369373"/>
              <a:ext cx="9253057" cy="4525218"/>
              <a:chOff x="244422" y="1344657"/>
              <a:chExt cx="9253057" cy="4525218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4422" y="1344657"/>
                <a:ext cx="9253057" cy="4525218"/>
              </a:xfrm>
              <a:prstGeom prst="rect">
                <a:avLst/>
              </a:prstGeom>
            </p:spPr>
          </p:pic>
          <p:grpSp>
            <p:nvGrpSpPr>
              <p:cNvPr id="16" name="组合 15"/>
              <p:cNvGrpSpPr/>
              <p:nvPr/>
            </p:nvGrpSpPr>
            <p:grpSpPr>
              <a:xfrm>
                <a:off x="4597167" y="3429000"/>
                <a:ext cx="2860646" cy="1973510"/>
                <a:chOff x="4597167" y="3429000"/>
                <a:chExt cx="2860646" cy="1973510"/>
              </a:xfrm>
            </p:grpSpPr>
            <p:sp>
              <p:nvSpPr>
                <p:cNvPr id="13" name="文本框 12"/>
                <p:cNvSpPr txBox="1"/>
                <p:nvPr/>
              </p:nvSpPr>
              <p:spPr>
                <a:xfrm>
                  <a:off x="4681057" y="3607266"/>
                  <a:ext cx="2659310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rgbClr val="FF0000"/>
                      </a:solidFill>
                    </a:rPr>
                    <a:t>实现很简单</a:t>
                  </a:r>
                  <a:r>
                    <a:rPr lang="en-US" altLang="zh-CN" dirty="0">
                      <a:solidFill>
                        <a:srgbClr val="FF0000"/>
                      </a:solidFill>
                    </a:rPr>
                    <a:t>,</a:t>
                  </a:r>
                  <a:r>
                    <a:rPr lang="zh-CN" altLang="en-US" dirty="0">
                      <a:solidFill>
                        <a:srgbClr val="FF0000"/>
                      </a:solidFill>
                    </a:rPr>
                    <a:t>只需要查找审核状态未通过的秒杀商品数据</a:t>
                  </a:r>
                  <a:r>
                    <a:rPr lang="en-US" altLang="zh-CN" dirty="0">
                      <a:solidFill>
                        <a:srgbClr val="FF0000"/>
                      </a:solidFill>
                    </a:rPr>
                    <a:t>,</a:t>
                  </a:r>
                  <a:r>
                    <a:rPr lang="zh-CN" altLang="en-US" dirty="0">
                      <a:solidFill>
                        <a:srgbClr val="FF0000"/>
                      </a:solidFill>
                    </a:rPr>
                    <a:t>显示出来</a:t>
                  </a:r>
                  <a:r>
                    <a:rPr lang="en-US" altLang="zh-CN" dirty="0">
                      <a:solidFill>
                        <a:srgbClr val="FF0000"/>
                      </a:solidFill>
                    </a:rPr>
                    <a:t>,</a:t>
                  </a:r>
                  <a:r>
                    <a:rPr lang="zh-CN" altLang="en-US" dirty="0">
                      <a:solidFill>
                        <a:srgbClr val="FF0000"/>
                      </a:solidFill>
                    </a:rPr>
                    <a:t>审核只需修改秒杀商品的状态为已审核即可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4597167" y="3429000"/>
                  <a:ext cx="2860646" cy="19735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2" name="组合 21"/>
            <p:cNvGrpSpPr/>
            <p:nvPr/>
          </p:nvGrpSpPr>
          <p:grpSpPr>
            <a:xfrm>
              <a:off x="4748169" y="1634460"/>
              <a:ext cx="2676088" cy="605401"/>
              <a:chOff x="4748169" y="1634460"/>
              <a:chExt cx="2676088" cy="605401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5038987" y="1749297"/>
                <a:ext cx="21140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秒杀商品审核功能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748169" y="1634460"/>
                <a:ext cx="2676088" cy="60540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1346832" y="1609195"/>
            <a:ext cx="10343626" cy="5058562"/>
            <a:chOff x="1153885" y="1407859"/>
            <a:chExt cx="10343626" cy="505856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3885" y="1407859"/>
              <a:ext cx="10343626" cy="5058562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5590210" y="1848958"/>
              <a:ext cx="2316217" cy="574579"/>
              <a:chOff x="5590210" y="1848958"/>
              <a:chExt cx="2316217" cy="574579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5788365" y="1956730"/>
                <a:ext cx="16275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秒杀订单查询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5590210" y="1848958"/>
                <a:ext cx="2316217" cy="57457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5040750" y="4358311"/>
              <a:ext cx="4857226" cy="1176609"/>
              <a:chOff x="5040750" y="4358311"/>
              <a:chExt cx="4857226" cy="1176609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5282301" y="4486537"/>
                <a:ext cx="453848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这里查询的是所有已付款的订单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,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对应秒杀订单表中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status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值为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2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的所有数据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,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通过页面循环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list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展示在页面上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5040750" y="4358311"/>
                <a:ext cx="4857226" cy="11766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11" grpId="0" animBg="1"/>
      <p:bldP spid="12" grpId="0" animBg="1"/>
      <p:bldP spid="19" grpId="0" animBg="1"/>
    </p:bldLst>
  </p:timing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PA" val="v3.0.1"/>
</p:tagLst>
</file>

<file path=ppt/tags/tag11.xml><?xml version="1.0" encoding="utf-8"?>
<p:tagLst xmlns:p="http://schemas.openxmlformats.org/presentationml/2006/main">
  <p:tag name="PA" val="v3.0.1"/>
</p:tagLst>
</file>

<file path=ppt/tags/tag12.xml><?xml version="1.0" encoding="utf-8"?>
<p:tagLst xmlns:p="http://schemas.openxmlformats.org/presentationml/2006/main">
  <p:tag name="PA" val="v3.0.1"/>
</p:tagLst>
</file>

<file path=ppt/tags/tag13.xml><?xml version="1.0" encoding="utf-8"?>
<p:tagLst xmlns:p="http://schemas.openxmlformats.org/presentationml/2006/main">
  <p:tag name="PA" val="v3.0.1"/>
</p:tagLst>
</file>

<file path=ppt/tags/tag14.xml><?xml version="1.0" encoding="utf-8"?>
<p:tagLst xmlns:p="http://schemas.openxmlformats.org/presentationml/2006/main">
  <p:tag name="PA" val="v3.0.1"/>
</p:tagLst>
</file>

<file path=ppt/tags/tag15.xml><?xml version="1.0" encoding="utf-8"?>
<p:tagLst xmlns:p="http://schemas.openxmlformats.org/presentationml/2006/main">
  <p:tag name="PA" val="v3.0.1"/>
</p:tagLst>
</file>

<file path=ppt/tags/tag16.xml><?xml version="1.0" encoding="utf-8"?>
<p:tagLst xmlns:p="http://schemas.openxmlformats.org/presentationml/2006/main">
  <p:tag name="PA" val="v3.0.1"/>
</p:tagLst>
</file>

<file path=ppt/tags/tag17.xml><?xml version="1.0" encoding="utf-8"?>
<p:tagLst xmlns:p="http://schemas.openxmlformats.org/presentationml/2006/main">
  <p:tag name="PA" val="v3.0.1"/>
</p:tagLst>
</file>

<file path=ppt/tags/tag18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9.xml><?xml version="1.0" encoding="utf-8"?>
<p:tagLst xmlns:p="http://schemas.openxmlformats.org/presentationml/2006/main">
  <p:tag name="PA" val="v3.0.0"/>
</p:tagLst>
</file>

<file path=ppt/tags/tag2.xml><?xml version="1.0" encoding="utf-8"?>
<p:tagLst xmlns:p="http://schemas.openxmlformats.org/presentationml/2006/main">
  <p:tag name="PA" val="v3.0.1"/>
</p:tagLst>
</file>

<file path=ppt/tags/tag20.xml><?xml version="1.0" encoding="utf-8"?>
<p:tagLst xmlns:p="http://schemas.openxmlformats.org/presentationml/2006/main">
  <p:tag name="PA" val="v3.0.0"/>
</p:tagLst>
</file>

<file path=ppt/tags/tag21.xml><?xml version="1.0" encoding="utf-8"?>
<p:tagLst xmlns:p="http://schemas.openxmlformats.org/presentationml/2006/main">
  <p:tag name="PA" val="v3.0.0"/>
</p:tagLst>
</file>

<file path=ppt/tags/tag22.xml><?xml version="1.0" encoding="utf-8"?>
<p:tagLst xmlns:p="http://schemas.openxmlformats.org/presentationml/2006/main">
  <p:tag name="PA" val="v3.0.0"/>
</p:tagLst>
</file>

<file path=ppt/tags/tag23.xml><?xml version="1.0" encoding="utf-8"?>
<p:tagLst xmlns:p="http://schemas.openxmlformats.org/presentationml/2006/main">
  <p:tag name="PA" val="v3.0.0"/>
</p:tagLst>
</file>

<file path=ppt/tags/tag24.xml><?xml version="1.0" encoding="utf-8"?>
<p:tagLst xmlns:p="http://schemas.openxmlformats.org/presentationml/2006/main">
  <p:tag name="PA" val="v3.0.0"/>
</p:tagLst>
</file>

<file path=ppt/tags/tag25.xml><?xml version="1.0" encoding="utf-8"?>
<p:tagLst xmlns:p="http://schemas.openxmlformats.org/presentationml/2006/main">
  <p:tag name="PA" val="v3.0.0"/>
</p:tagLst>
</file>

<file path=ppt/tags/tag26.xml><?xml version="1.0" encoding="utf-8"?>
<p:tagLst xmlns:p="http://schemas.openxmlformats.org/presentationml/2006/main">
  <p:tag name="PA" val="v3.0.0"/>
</p:tagLst>
</file>

<file path=ppt/tags/tag27.xml><?xml version="1.0" encoding="utf-8"?>
<p:tagLst xmlns:p="http://schemas.openxmlformats.org/presentationml/2006/main">
  <p:tag name="PA" val="v3.0.0"/>
</p:tagLst>
</file>

<file path=ppt/tags/tag28.xml><?xml version="1.0" encoding="utf-8"?>
<p:tagLst xmlns:p="http://schemas.openxmlformats.org/presentationml/2006/main">
  <p:tag name="PA" val="v3.0.0"/>
</p:tagLst>
</file>

<file path=ppt/tags/tag29.xml><?xml version="1.0" encoding="utf-8"?>
<p:tagLst xmlns:p="http://schemas.openxmlformats.org/presentationml/2006/main">
  <p:tag name="PA" val="v3.0.0"/>
</p:tagLst>
</file>

<file path=ppt/tags/tag3.xml><?xml version="1.0" encoding="utf-8"?>
<p:tagLst xmlns:p="http://schemas.openxmlformats.org/presentationml/2006/main">
  <p:tag name="PA" val="v3.0.1"/>
</p:tagLst>
</file>

<file path=ppt/tags/tag30.xml><?xml version="1.0" encoding="utf-8"?>
<p:tagLst xmlns:p="http://schemas.openxmlformats.org/presentationml/2006/main">
  <p:tag name="PA" val="v3.0.0"/>
</p:tagLst>
</file>

<file path=ppt/tags/tag31.xml><?xml version="1.0" encoding="utf-8"?>
<p:tagLst xmlns:p="http://schemas.openxmlformats.org/presentationml/2006/main">
  <p:tag name="PA" val="v3.0.0"/>
</p:tagLst>
</file>

<file path=ppt/tags/tag32.xml><?xml version="1.0" encoding="utf-8"?>
<p:tagLst xmlns:p="http://schemas.openxmlformats.org/presentationml/2006/main">
  <p:tag name="PA" val="v3.0.0"/>
</p:tagLst>
</file>

<file path=ppt/tags/tag33.xml><?xml version="1.0" encoding="utf-8"?>
<p:tagLst xmlns:p="http://schemas.openxmlformats.org/presentationml/2006/main">
  <p:tag name="PA" val="v3.0.0"/>
</p:tagLst>
</file>

<file path=ppt/tags/tag34.xml><?xml version="1.0" encoding="utf-8"?>
<p:tagLst xmlns:p="http://schemas.openxmlformats.org/presentationml/2006/main">
  <p:tag name="PA" val="v3.0.0"/>
</p:tagLst>
</file>

<file path=ppt/tags/tag35.xml><?xml version="1.0" encoding="utf-8"?>
<p:tagLst xmlns:p="http://schemas.openxmlformats.org/presentationml/2006/main">
  <p:tag name="PA" val="v3.0.0"/>
</p:tagLst>
</file>

<file path=ppt/tags/tag36.xml><?xml version="1.0" encoding="utf-8"?>
<p:tagLst xmlns:p="http://schemas.openxmlformats.org/presentationml/2006/main">
  <p:tag name="PA" val="v3.0.0"/>
</p:tagLst>
</file>

<file path=ppt/tags/tag37.xml><?xml version="1.0" encoding="utf-8"?>
<p:tagLst xmlns:p="http://schemas.openxmlformats.org/presentationml/2006/main">
  <p:tag name="PA" val="v3.0.0"/>
</p:tagLst>
</file>

<file path=ppt/tags/tag38.xml><?xml version="1.0" encoding="utf-8"?>
<p:tagLst xmlns:p="http://schemas.openxmlformats.org/presentationml/2006/main">
  <p:tag name="PA" val="v3.0.0"/>
</p:tagLst>
</file>

<file path=ppt/tags/tag39.xml><?xml version="1.0" encoding="utf-8"?>
<p:tagLst xmlns:p="http://schemas.openxmlformats.org/presentationml/2006/main">
  <p:tag name="PA" val="v3.0.0"/>
</p:tagLst>
</file>

<file path=ppt/tags/tag4.xml><?xml version="1.0" encoding="utf-8"?>
<p:tagLst xmlns:p="http://schemas.openxmlformats.org/presentationml/2006/main">
  <p:tag name="PA" val="v3.0.1"/>
</p:tagLst>
</file>

<file path=ppt/tags/tag40.xml><?xml version="1.0" encoding="utf-8"?>
<p:tagLst xmlns:p="http://schemas.openxmlformats.org/presentationml/2006/main">
  <p:tag name="PA" val="v3.0.0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3ljpyd5">
      <a:majorFont>
        <a:latin typeface="Arial"/>
        <a:ea typeface="KaiTi"/>
        <a:cs typeface=""/>
      </a:majorFont>
      <a:minorFont>
        <a:latin typeface="Arial"/>
        <a:ea typeface="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F26482">
              <a:alpha val="75000"/>
            </a:srgb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3ljpyd5">
      <a:majorFont>
        <a:latin typeface="Arial"/>
        <a:ea typeface="KaiTi"/>
        <a:cs typeface=""/>
      </a:majorFont>
      <a:minorFont>
        <a:latin typeface="Arial"/>
        <a:ea typeface="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F26482">
              <a:alpha val="75000"/>
            </a:srgb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4462</Words>
  <Application>WPS 演示</Application>
  <PresentationFormat>宽屏</PresentationFormat>
  <Paragraphs>534</Paragraphs>
  <Slides>43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53" baseType="lpstr">
      <vt:lpstr>Arial</vt:lpstr>
      <vt:lpstr>宋体</vt:lpstr>
      <vt:lpstr>Wingdings</vt:lpstr>
      <vt:lpstr>楷体</vt:lpstr>
      <vt:lpstr>微软雅黑</vt:lpstr>
      <vt:lpstr>Arial Unicode MS</vt:lpstr>
      <vt:lpstr>Calibri</vt:lpstr>
      <vt:lpstr>Arial</vt:lpstr>
      <vt:lpstr>第一PPT，www.1ppt.com</vt:lpstr>
      <vt:lpstr>1_第一PPT，www.1ppt.com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极简夜空</dc:title>
  <dc:creator>第一PPT</dc:creator>
  <cp:keywords>www.1ppt.com</cp:keywords>
  <cp:lastModifiedBy>斌子</cp:lastModifiedBy>
  <cp:revision>313</cp:revision>
  <dcterms:created xsi:type="dcterms:W3CDTF">2016-11-18T04:15:00Z</dcterms:created>
  <dcterms:modified xsi:type="dcterms:W3CDTF">2019-02-21T02:18:18Z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2052-11.1.0.8415</vt:lpwstr>
  </property>
</Properties>
</file>